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5" d="100"/>
          <a:sy n="35" d="100"/>
        </p:scale>
        <p:origin x="-75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E1BEF2A6-E33C-4DB8-8B5F-326C9117B609}" type="datetimeFigureOut">
              <a:rPr lang="es-MX" smtClean="0"/>
              <a:t>04/07/2011</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51453D1-8269-475A-8326-64B5E123F92D}" type="slidenum">
              <a:rPr lang="es-MX" smtClean="0"/>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E1BEF2A6-E33C-4DB8-8B5F-326C9117B609}" type="datetimeFigureOut">
              <a:rPr lang="es-MX" smtClean="0"/>
              <a:t>04/07/2011</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51453D1-8269-475A-8326-64B5E123F92D}" type="slidenum">
              <a:rPr lang="es-MX" smtClean="0"/>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E1BEF2A6-E33C-4DB8-8B5F-326C9117B609}" type="datetimeFigureOut">
              <a:rPr lang="es-MX" smtClean="0"/>
              <a:t>04/07/2011</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51453D1-8269-475A-8326-64B5E123F92D}" type="slidenum">
              <a:rPr lang="es-MX" smtClean="0"/>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E1BEF2A6-E33C-4DB8-8B5F-326C9117B609}" type="datetimeFigureOut">
              <a:rPr lang="es-MX" smtClean="0"/>
              <a:t>04/07/2011</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51453D1-8269-475A-8326-64B5E123F92D}" type="slidenum">
              <a:rPr lang="es-MX" smtClean="0"/>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E1BEF2A6-E33C-4DB8-8B5F-326C9117B609}" type="datetimeFigureOut">
              <a:rPr lang="es-MX" smtClean="0"/>
              <a:t>04/07/2011</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51453D1-8269-475A-8326-64B5E123F92D}" type="slidenum">
              <a:rPr lang="es-MX" smtClean="0"/>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E1BEF2A6-E33C-4DB8-8B5F-326C9117B609}" type="datetimeFigureOut">
              <a:rPr lang="es-MX" smtClean="0"/>
              <a:t>04/07/2011</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A51453D1-8269-475A-8326-64B5E123F92D}" type="slidenum">
              <a:rPr lang="es-MX" smtClean="0"/>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E1BEF2A6-E33C-4DB8-8B5F-326C9117B609}" type="datetimeFigureOut">
              <a:rPr lang="es-MX" smtClean="0"/>
              <a:t>04/07/2011</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A51453D1-8269-475A-8326-64B5E123F92D}" type="slidenum">
              <a:rPr lang="es-MX" smtClean="0"/>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E1BEF2A6-E33C-4DB8-8B5F-326C9117B609}" type="datetimeFigureOut">
              <a:rPr lang="es-MX" smtClean="0"/>
              <a:t>04/07/2011</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A51453D1-8269-475A-8326-64B5E123F92D}" type="slidenum">
              <a:rPr lang="es-MX" smtClean="0"/>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E1BEF2A6-E33C-4DB8-8B5F-326C9117B609}" type="datetimeFigureOut">
              <a:rPr lang="es-MX" smtClean="0"/>
              <a:t>04/07/2011</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A51453D1-8269-475A-8326-64B5E123F92D}" type="slidenum">
              <a:rPr lang="es-MX" smtClean="0"/>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E1BEF2A6-E33C-4DB8-8B5F-326C9117B609}" type="datetimeFigureOut">
              <a:rPr lang="es-MX" smtClean="0"/>
              <a:t>04/07/2011</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A51453D1-8269-475A-8326-64B5E123F92D}" type="slidenum">
              <a:rPr lang="es-MX" smtClean="0"/>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E1BEF2A6-E33C-4DB8-8B5F-326C9117B609}" type="datetimeFigureOut">
              <a:rPr lang="es-MX" smtClean="0"/>
              <a:t>04/07/2011</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A51453D1-8269-475A-8326-64B5E123F92D}" type="slidenum">
              <a:rPr lang="es-MX" smtClean="0"/>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BEF2A6-E33C-4DB8-8B5F-326C9117B609}" type="datetimeFigureOut">
              <a:rPr lang="es-MX" smtClean="0"/>
              <a:t>04/07/2011</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1453D1-8269-475A-8326-64B5E123F92D}" type="slidenum">
              <a:rPr lang="es-MX" smtClean="0"/>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revista.consumer.es/web/es/20050301/economia_domestica/" TargetMode="External"/><Relationship Id="rId2" Type="http://schemas.openxmlformats.org/officeDocument/2006/relationships/hyperlink" Target="http://www.consumer.es/web/es/bricolaje/carpinteria/2008/10/08/180580.php" TargetMode="External"/><Relationship Id="rId1" Type="http://schemas.openxmlformats.org/officeDocument/2006/relationships/slideLayout" Target="../slideLayouts/slideLayout7.xml"/><Relationship Id="rId6" Type="http://schemas.openxmlformats.org/officeDocument/2006/relationships/hyperlink" Target="http://www.consumer.es/web/es/bricolaje/carpinteria/2003/11/24/91513.php" TargetMode="External"/><Relationship Id="rId5" Type="http://schemas.openxmlformats.org/officeDocument/2006/relationships/hyperlink" Target="http://www.consumer.es/web/es/bricolaje/manualidades/2001/06/10/35980.php" TargetMode="External"/><Relationship Id="rId4" Type="http://schemas.openxmlformats.org/officeDocument/2006/relationships/hyperlink" Target="http://www.consumer.es/web/es/bricolaje/carpinteria/2006/04/26/151415.php" TargetMode="External"/></Relationships>
</file>

<file path=ppt/slides/_rels/slide12.xml.rels><?xml version="1.0" encoding="UTF-8" standalone="yes"?>
<Relationships xmlns="http://schemas.openxmlformats.org/package/2006/relationships"><Relationship Id="rId2" Type="http://schemas.openxmlformats.org/officeDocument/2006/relationships/hyperlink" Target="http://www.consumer.es/web/es/bricolaje/carpinteria/2003/09/02/64868.php"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hyperlink" Target="http://www.consumer.es/web/es/bricolaje/carpinteria/2007/11/14/171808.php"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http://www.consumer.es/web/es/bricolaje/carpinteria/2003/08/14/64414.php" TargetMode="External"/><Relationship Id="rId2" Type="http://schemas.openxmlformats.org/officeDocument/2006/relationships/hyperlink" Target="http://www.consumer.es/web/es/bricolaje/carpinteria/2003/05/28/61763.php" TargetMode="External"/><Relationship Id="rId1" Type="http://schemas.openxmlformats.org/officeDocument/2006/relationships/slideLayout" Target="../slideLayouts/slideLayout7.xml"/><Relationship Id="rId4" Type="http://schemas.openxmlformats.org/officeDocument/2006/relationships/hyperlink" Target="http://www.consumer.es/web/es/bricolaje/carpinteria/2004/11/18/112054.php"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7.xml"/><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857224" y="4429132"/>
            <a:ext cx="7772400" cy="1470025"/>
          </a:xfrm>
        </p:spPr>
        <p:txBody>
          <a:bodyPr/>
          <a:lstStyle/>
          <a:p>
            <a:r>
              <a:rPr lang="es-MX" dirty="0" smtClean="0">
                <a:latin typeface="Arial Black" pitchFamily="34" charset="0"/>
              </a:rPr>
              <a:t>TIPOS DE MADERA</a:t>
            </a:r>
            <a:br>
              <a:rPr lang="es-MX" dirty="0" smtClean="0">
                <a:latin typeface="Arial Black" pitchFamily="34" charset="0"/>
              </a:rPr>
            </a:br>
            <a:r>
              <a:rPr lang="es-MX" dirty="0" smtClean="0">
                <a:latin typeface="Arial Black" pitchFamily="34" charset="0"/>
              </a:rPr>
              <a:t>EN MEXICO</a:t>
            </a:r>
            <a:endParaRPr lang="es-MX" dirty="0">
              <a:latin typeface="Arial Black" pitchFamily="34" charset="0"/>
            </a:endParaRPr>
          </a:p>
        </p:txBody>
      </p:sp>
      <p:pic>
        <p:nvPicPr>
          <p:cNvPr id="1026" name="Picture 2" descr="http://ts3.mm.bing.net/images/thumbnail.aspx?q=1040776759918&amp;id=49afbda5a4f0b1947ffac0c8480a1239&amp;url=http%3a%2f%2fwww.vidanatural.es%2fimages%2fcasas_balcon.jpg"/>
          <p:cNvPicPr>
            <a:picLocks noChangeAspect="1" noChangeArrowheads="1"/>
          </p:cNvPicPr>
          <p:nvPr/>
        </p:nvPicPr>
        <p:blipFill>
          <a:blip r:embed="rId2"/>
          <a:srcRect/>
          <a:stretch>
            <a:fillRect/>
          </a:stretch>
        </p:blipFill>
        <p:spPr bwMode="auto">
          <a:xfrm>
            <a:off x="2000232" y="857232"/>
            <a:ext cx="5250693" cy="350046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928794" y="571480"/>
            <a:ext cx="4929222" cy="1015663"/>
          </a:xfrm>
          <a:prstGeom prst="rect">
            <a:avLst/>
          </a:prstGeom>
          <a:noFill/>
        </p:spPr>
        <p:txBody>
          <a:bodyPr wrap="square" rtlCol="0">
            <a:spAutoFit/>
          </a:bodyPr>
          <a:lstStyle/>
          <a:p>
            <a:pPr algn="ctr"/>
            <a:r>
              <a:rPr lang="es-MX" sz="3000" b="1" dirty="0" smtClean="0">
                <a:latin typeface="Arial" pitchFamily="34" charset="0"/>
                <a:cs typeface="Arial" pitchFamily="34" charset="0"/>
              </a:rPr>
              <a:t>CLASIFICACIÓN SEGÚN SU ORIGEN</a:t>
            </a:r>
            <a:endParaRPr lang="es-MX" sz="3000" b="1" dirty="0">
              <a:latin typeface="Arial" pitchFamily="34" charset="0"/>
              <a:cs typeface="Arial" pitchFamily="34" charset="0"/>
            </a:endParaRPr>
          </a:p>
        </p:txBody>
      </p:sp>
      <p:pic>
        <p:nvPicPr>
          <p:cNvPr id="23554" name="Picture 2" descr="http://ts4.mm.bing.net/images/thumbnail.aspx?q=1042239589987&amp;id=d09fec2d491cd9f9773b806a6d79a11b&amp;url=http%3a%2f%2fcasaoriginal.com%2fwp-content%2fuploads%2fuso-papel-abrasivo-lija-restaurar-muebles-madera-1.jpg"/>
          <p:cNvPicPr>
            <a:picLocks noChangeAspect="1" noChangeArrowheads="1"/>
          </p:cNvPicPr>
          <p:nvPr/>
        </p:nvPicPr>
        <p:blipFill>
          <a:blip r:embed="rId2"/>
          <a:srcRect/>
          <a:stretch>
            <a:fillRect/>
          </a:stretch>
        </p:blipFill>
        <p:spPr bwMode="auto">
          <a:xfrm>
            <a:off x="1928794" y="2285992"/>
            <a:ext cx="5456385" cy="3009908"/>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642911" y="428604"/>
            <a:ext cx="7858179" cy="50629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MX" sz="17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Las maderas se pueden clasificar de acuerdo a varios parámetros. Uno de ellos es el lugar de origen. Las maderas europeas provienen del hemisferio norte o de las zonas templadas del continente europeo. Se subdividen en frondosas y resinosas. Las primeras se emplean más en ebanistería, fabricación de muebles y revestimientos. El </a:t>
            </a:r>
            <a:r>
              <a:rPr kumimoji="0" lang="es-MX" sz="1700" b="0" i="0" u="none" strike="noStrike" cap="none" normalizeH="0" baseline="0" dirty="0" smtClean="0">
                <a:ln>
                  <a:noFill/>
                </a:ln>
                <a:solidFill>
                  <a:srgbClr val="336699"/>
                </a:solidFill>
                <a:effectLst/>
                <a:latin typeface="Arial" pitchFamily="34" charset="0"/>
                <a:ea typeface="Times New Roman" pitchFamily="18" charset="0"/>
                <a:cs typeface="Arial" pitchFamily="34" charset="0"/>
                <a:hlinkClick r:id="rId2"/>
              </a:rPr>
              <a:t>roble</a:t>
            </a:r>
            <a:r>
              <a:rPr kumimoji="0" lang="es-MX" sz="17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se utiliza mucho en puertas y ventanas de alta calidad, </a:t>
            </a:r>
            <a:r>
              <a:rPr kumimoji="0" lang="es-MX" sz="1700" b="0" i="0" u="none" strike="noStrike" cap="none" normalizeH="0" baseline="0" dirty="0" smtClean="0">
                <a:ln>
                  <a:noFill/>
                </a:ln>
                <a:solidFill>
                  <a:srgbClr val="336699"/>
                </a:solidFill>
                <a:effectLst/>
                <a:latin typeface="Arial" pitchFamily="34" charset="0"/>
                <a:ea typeface="Times New Roman" pitchFamily="18" charset="0"/>
                <a:cs typeface="Arial" pitchFamily="34" charset="0"/>
                <a:hlinkClick r:id="rId3"/>
              </a:rPr>
              <a:t>parqué</a:t>
            </a:r>
            <a:r>
              <a:rPr kumimoji="0" lang="es-MX" sz="17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o vigas que quedan a la vista. Destaca como una de las más nobles. También forman parte de este grupo la madera de </a:t>
            </a:r>
            <a:r>
              <a:rPr kumimoji="0" lang="es-MX" sz="1700" b="0" i="0" u="none" strike="noStrike" cap="none" normalizeH="0" baseline="0" dirty="0" smtClean="0">
                <a:ln>
                  <a:noFill/>
                </a:ln>
                <a:solidFill>
                  <a:srgbClr val="336699"/>
                </a:solidFill>
                <a:effectLst/>
                <a:latin typeface="Arial" pitchFamily="34" charset="0"/>
                <a:ea typeface="Times New Roman" pitchFamily="18" charset="0"/>
                <a:cs typeface="Arial" pitchFamily="34" charset="0"/>
                <a:hlinkClick r:id="rId4"/>
              </a:rPr>
              <a:t>haya</a:t>
            </a:r>
            <a:r>
              <a:rPr kumimoji="0" lang="es-MX" sz="17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muy usada en muebles, sillas o chapado decorativo, olmo, indicado para marquetería y ebanistería, y castaño, muy apreciada en ebanistería. Por su parte, las maderas resinosas se utilizan para carpintería, ebanistería y construcción. El ejemplo más clásico lo conforman las diferentes especies de </a:t>
            </a:r>
            <a:r>
              <a:rPr kumimoji="0" lang="es-MX" sz="1700" b="0" i="0" u="none" strike="noStrike" cap="none" normalizeH="0" baseline="0" dirty="0" smtClean="0">
                <a:ln>
                  <a:noFill/>
                </a:ln>
                <a:solidFill>
                  <a:srgbClr val="336699"/>
                </a:solidFill>
                <a:effectLst/>
                <a:latin typeface="Arial" pitchFamily="34" charset="0"/>
                <a:ea typeface="Times New Roman" pitchFamily="18" charset="0"/>
                <a:cs typeface="Arial" pitchFamily="34" charset="0"/>
                <a:hlinkClick r:id="rId5"/>
              </a:rPr>
              <a:t>pino</a:t>
            </a:r>
            <a:r>
              <a:rPr kumimoji="0" lang="es-MX" sz="17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muy utilizadas en carpintería, contrachapados, encofrados o ebanistería, entre otros. </a:t>
            </a: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Las maderas tropicales o exóticas proceden de zonas con climas tropicales o ecuatoriales. Su principal característica es la capacidad de algunas especies para resistir a la intemperie, lo que las hace muy codiciadas para fabricar muebles y construcciones destinados a soportar las inclemencias del tiempo: muebles de jardín, pérgolas, tarimas, etc. En este grupo, tienen un gran prestigio las maderas de </a:t>
            </a:r>
            <a:r>
              <a:rPr kumimoji="0" lang="es-MX" sz="1700" b="0" i="0" u="none" strike="noStrike" cap="none" normalizeH="0" baseline="0" dirty="0" smtClean="0">
                <a:ln>
                  <a:noFill/>
                </a:ln>
                <a:solidFill>
                  <a:srgbClr val="336699"/>
                </a:solidFill>
                <a:effectLst/>
                <a:latin typeface="Arial" pitchFamily="34" charset="0"/>
                <a:ea typeface="Times New Roman" pitchFamily="18" charset="0"/>
                <a:cs typeface="Arial" pitchFamily="34" charset="0"/>
                <a:hlinkClick r:id="rId6"/>
              </a:rPr>
              <a:t>teca</a:t>
            </a:r>
            <a:r>
              <a:rPr kumimoji="0" lang="es-MX" sz="17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a:t>
            </a:r>
            <a:r>
              <a:rPr kumimoji="0" lang="es-MX" sz="1700" b="0" i="0" u="none" strike="noStrike" cap="none" normalizeH="0" baseline="0" dirty="0" err="1" smtClean="0">
                <a:ln>
                  <a:noFill/>
                </a:ln>
                <a:solidFill>
                  <a:srgbClr val="333333"/>
                </a:solidFill>
                <a:effectLst/>
                <a:latin typeface="Arial" pitchFamily="34" charset="0"/>
                <a:ea typeface="Times New Roman" pitchFamily="18" charset="0"/>
                <a:cs typeface="Arial" pitchFamily="34" charset="0"/>
              </a:rPr>
              <a:t>iroko</a:t>
            </a:r>
            <a:r>
              <a:rPr kumimoji="0" lang="es-MX" sz="17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ébano y caoba. </a:t>
            </a: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500034" y="357166"/>
            <a:ext cx="8215370" cy="55861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MX" sz="1700" b="1"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Cualidades de cada madera </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Si se piensa trabajar con madera, es indispensable conocer de antemano las características de esta materia prima y, por lo tanto, sus posibilidades ante la labor prevista, ya sea un mueble, una puerta o un objeto decorativo. </a:t>
            </a: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MX" sz="1700" b="1"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Castaño.</a:t>
            </a:r>
            <a:r>
              <a:rPr kumimoji="0" lang="es-MX" sz="17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Su madera tiene semejanzas con la de roble, aunque es de dureza media, fuerte y elástica. Se emplea, en especial, en la elaboración de puertas para mobiliario de cocina. Su color es marrón claro, ocre. </a:t>
            </a:r>
            <a:endParaRPr kumimoji="0" lang="es-MX" sz="1700" b="0" i="0" u="none" strike="noStrike" cap="none" normalizeH="0" baseline="0" dirty="0" smtClean="0">
              <a:ln>
                <a:noFill/>
              </a:ln>
              <a:solidFill>
                <a:srgbClr val="333333"/>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MX" sz="1700" b="1"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Caoba.</a:t>
            </a:r>
            <a:r>
              <a:rPr kumimoji="0" lang="es-MX" sz="17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De origen amazónico, es de color rojizo y peso elevado. Aunque es dura y compacta, tiene un buen acabado, ya que es fácil de aserrar, pulir y barnizar. Es muy apreciada en ebanistería, muebles de lujo y revestimientos. </a:t>
            </a:r>
            <a:endParaRPr kumimoji="0" lang="es-MX" sz="1700" b="0" i="0" u="none" strike="noStrike" cap="none" normalizeH="0" baseline="0" dirty="0" smtClean="0">
              <a:ln>
                <a:noFill/>
              </a:ln>
              <a:solidFill>
                <a:srgbClr val="333333"/>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MX" sz="1700" b="1"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Cedro.</a:t>
            </a:r>
            <a:r>
              <a:rPr kumimoji="0" lang="es-MX" sz="17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Semejante en color a la caoba, tiene menos peso, más resina y una textura más gruesa. Su color es canela rosado. Se utiliza para forrar muebles y en revestimientos de alta calidad. </a:t>
            </a:r>
          </a:p>
          <a:p>
            <a:pPr algn="just" eaLnBrk="0" fontAlgn="base" hangingPunct="0">
              <a:spcBef>
                <a:spcPct val="0"/>
              </a:spcBef>
              <a:spcAft>
                <a:spcPct val="0"/>
              </a:spcAft>
              <a:buFontTx/>
              <a:buChar char="•"/>
            </a:pPr>
            <a:r>
              <a:rPr lang="es-MX" sz="1700" b="1" dirty="0" smtClean="0">
                <a:latin typeface="Arial" pitchFamily="34" charset="0"/>
                <a:cs typeface="Arial" pitchFamily="34" charset="0"/>
              </a:rPr>
              <a:t> Cerezo</a:t>
            </a:r>
            <a:r>
              <a:rPr lang="es-MX" sz="1700" b="1" dirty="0">
                <a:latin typeface="Arial" pitchFamily="34" charset="0"/>
                <a:cs typeface="Arial" pitchFamily="34" charset="0"/>
              </a:rPr>
              <a:t>.</a:t>
            </a:r>
            <a:r>
              <a:rPr lang="es-MX" sz="1700" dirty="0">
                <a:latin typeface="Arial" pitchFamily="34" charset="0"/>
                <a:cs typeface="Arial" pitchFamily="34" charset="0"/>
              </a:rPr>
              <a:t> Es muy apreciada en la creación de sillas, placas galvánicas, revestimientos y ebanistería de alta calidad. Es una madera muy decorativa, pero propensa a la </a:t>
            </a:r>
            <a:r>
              <a:rPr lang="es-MX" sz="1700" dirty="0">
                <a:latin typeface="Arial" pitchFamily="34" charset="0"/>
                <a:cs typeface="Arial" pitchFamily="34" charset="0"/>
                <a:hlinkClick r:id="rId2"/>
              </a:rPr>
              <a:t>carcoma</a:t>
            </a:r>
            <a:r>
              <a:rPr lang="es-MX" sz="1700" dirty="0">
                <a:latin typeface="Arial" pitchFamily="34" charset="0"/>
                <a:cs typeface="Arial" pitchFamily="34" charset="0"/>
              </a:rPr>
              <a:t> y a sufrir alteraciones de color, ya que tiene un tono castaño claro que se oscurece con el tiempo, hasta adquirir una tonalidad rojo caoba. </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357158" y="428604"/>
            <a:ext cx="8429652" cy="584775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MX" sz="1700" b="1"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Fresno.</a:t>
            </a:r>
            <a:r>
              <a:rPr kumimoji="0" lang="es-MX" sz="17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Si bien es una madera dura, ante el vapor tiene una excelente flexibilidad. Su color es amarillo claro, en ocasiones agrisado o rosado. Se utiliza mucho en ebanistería y en la elaboración de artículos curvos. </a:t>
            </a:r>
            <a:endParaRPr kumimoji="0" lang="es-MX" sz="1700" b="0" i="0" u="none" strike="noStrike" cap="none" normalizeH="0" baseline="0" dirty="0" smtClean="0">
              <a:ln>
                <a:noFill/>
              </a:ln>
              <a:solidFill>
                <a:srgbClr val="333333"/>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MX" sz="1700" b="1"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Haya.</a:t>
            </a:r>
            <a:r>
              <a:rPr kumimoji="0" lang="es-MX" sz="17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Es de peso medio, textura fina y uniforme. Su color original es blanquecino, pero tras el tratamiento de vaporización, se torna hacia un rojo claro. Se usa en la fabricación de muebles y, en especial, para elementos torneados de uso doméstico, como mangos de herramientas. </a:t>
            </a:r>
          </a:p>
          <a:p>
            <a:pPr lvl="0" algn="just">
              <a:buFont typeface="Arial" pitchFamily="34" charset="0"/>
              <a:buChar char="•"/>
            </a:pPr>
            <a:r>
              <a:rPr lang="es-MX" sz="1700" b="1" dirty="0" smtClean="0">
                <a:latin typeface="Arial" pitchFamily="34" charset="0"/>
                <a:cs typeface="Arial" pitchFamily="34" charset="0"/>
              </a:rPr>
              <a:t> Nogal</a:t>
            </a:r>
            <a:r>
              <a:rPr lang="es-MX" sz="1700" b="1" dirty="0">
                <a:latin typeface="Arial" pitchFamily="34" charset="0"/>
                <a:cs typeface="Arial" pitchFamily="34" charset="0"/>
              </a:rPr>
              <a:t>.</a:t>
            </a:r>
            <a:r>
              <a:rPr lang="es-MX" sz="1700" dirty="0">
                <a:latin typeface="Arial" pitchFamily="34" charset="0"/>
                <a:cs typeface="Arial" pitchFamily="34" charset="0"/>
              </a:rPr>
              <a:t> Es una de las maderas más reconocidas y apreciadas. De color rojizo, es dura, homogénea y de gran valor decorativo. Se utiliza en muebles, ebanistería y elaboración de artículos torneados. Se distingue entre nogal negro y nogal blanco. </a:t>
            </a:r>
          </a:p>
          <a:p>
            <a:pPr lvl="0" algn="just">
              <a:buFont typeface="Arial" pitchFamily="34" charset="0"/>
              <a:buChar char="•"/>
            </a:pPr>
            <a:r>
              <a:rPr lang="es-MX" sz="1700" b="1" dirty="0" smtClean="0">
                <a:latin typeface="Arial" pitchFamily="34" charset="0"/>
                <a:cs typeface="Arial" pitchFamily="34" charset="0"/>
              </a:rPr>
              <a:t> Pino</a:t>
            </a:r>
            <a:r>
              <a:rPr lang="es-MX" sz="1700" b="1" dirty="0">
                <a:latin typeface="Arial" pitchFamily="34" charset="0"/>
                <a:cs typeface="Arial" pitchFamily="34" charset="0"/>
              </a:rPr>
              <a:t>.</a:t>
            </a:r>
            <a:r>
              <a:rPr lang="es-MX" sz="1700" dirty="0">
                <a:latin typeface="Arial" pitchFamily="34" charset="0"/>
                <a:cs typeface="Arial" pitchFamily="34" charset="0"/>
              </a:rPr>
              <a:t> Es la madera más utilizada hoy en día debido a su precio, calidad y dureza. Su color oscila entre el amarillo y el blanquecino roble. </a:t>
            </a:r>
          </a:p>
          <a:p>
            <a:pPr lvl="0" algn="just">
              <a:buFont typeface="Arial" pitchFamily="34" charset="0"/>
              <a:buChar char="•"/>
            </a:pPr>
            <a:r>
              <a:rPr lang="es-MX" sz="1700" b="1" dirty="0" smtClean="0">
                <a:latin typeface="Arial" pitchFamily="34" charset="0"/>
                <a:cs typeface="Arial" pitchFamily="34" charset="0"/>
              </a:rPr>
              <a:t> Roble</a:t>
            </a:r>
            <a:r>
              <a:rPr lang="es-MX" sz="1700" b="1" dirty="0">
                <a:latin typeface="Arial" pitchFamily="34" charset="0"/>
                <a:cs typeface="Arial" pitchFamily="34" charset="0"/>
              </a:rPr>
              <a:t>.</a:t>
            </a:r>
            <a:r>
              <a:rPr lang="es-MX" sz="1700" dirty="0">
                <a:latin typeface="Arial" pitchFamily="34" charset="0"/>
                <a:cs typeface="Arial" pitchFamily="34" charset="0"/>
              </a:rPr>
              <a:t> Es una madera resistente, duradera y compacta. Tiene un color pardo amarillento, aunque cambia de color al entrar en contacto con metales férricos. Se utiliza en la fabricación de muebles de calidad. </a:t>
            </a:r>
          </a:p>
          <a:p>
            <a:pPr lvl="0" algn="just">
              <a:buFont typeface="Arial" pitchFamily="34" charset="0"/>
              <a:buChar char="•"/>
            </a:pPr>
            <a:r>
              <a:rPr lang="es-MX" sz="1700" b="1" dirty="0" smtClean="0">
                <a:latin typeface="Arial" pitchFamily="34" charset="0"/>
                <a:cs typeface="Arial" pitchFamily="34" charset="0"/>
              </a:rPr>
              <a:t> Teca</a:t>
            </a:r>
            <a:r>
              <a:rPr lang="es-MX" sz="1700" b="1" dirty="0">
                <a:latin typeface="Arial" pitchFamily="34" charset="0"/>
                <a:cs typeface="Arial" pitchFamily="34" charset="0"/>
              </a:rPr>
              <a:t>.</a:t>
            </a:r>
            <a:r>
              <a:rPr lang="es-MX" sz="1700" dirty="0">
                <a:latin typeface="Arial" pitchFamily="34" charset="0"/>
                <a:cs typeface="Arial" pitchFamily="34" charset="0"/>
              </a:rPr>
              <a:t> Es una madera fácil de trabajar, de fibra sólida y densa. No es corrosiva y resiste termitas y hongos. Gracias a la impermeabilidad que le proporciona su aceite, aguanta la humedad sin requerir pintura ni barniz. Resulta idónea para muebles de terraza, aunque también es muy común en mobiliario de interior de estilo oriental. Se identifica por su color pardo, dorado uniforme o marrón medio, junto con vetas oscuras y olor a cuero. </a:t>
            </a: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rot="10800000" flipV="1">
            <a:off x="428596" y="321941"/>
            <a:ext cx="8286808" cy="55861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MX" sz="1700" b="1"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Madera maciza vs derivados</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Otra de las clasificaciones de la madera de carpintería diferencia entre </a:t>
            </a:r>
            <a:r>
              <a:rPr kumimoji="0" lang="es-MX" sz="1700" b="0" i="0" u="none" strike="noStrike" cap="none" normalizeH="0" baseline="0" dirty="0" smtClean="0">
                <a:ln>
                  <a:noFill/>
                </a:ln>
                <a:solidFill>
                  <a:srgbClr val="336699"/>
                </a:solidFill>
                <a:effectLst/>
                <a:latin typeface="Arial" pitchFamily="34" charset="0"/>
                <a:ea typeface="Times New Roman" pitchFamily="18" charset="0"/>
                <a:cs typeface="Arial" pitchFamily="34" charset="0"/>
                <a:hlinkClick r:id="rId2"/>
              </a:rPr>
              <a:t>maderas macizas</a:t>
            </a:r>
            <a:r>
              <a:rPr kumimoji="0" lang="es-MX" sz="17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que provienen de la madera natural, y derivados, sometidos a un proceso industrial donde se emplea celulosa, serrines y cola. </a:t>
            </a: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Las </a:t>
            </a:r>
            <a:r>
              <a:rPr kumimoji="0" lang="es-MX" sz="1700" b="1"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maderas macizas</a:t>
            </a:r>
            <a:r>
              <a:rPr kumimoji="0" lang="es-MX" sz="17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se obtienen del tronco. Son piezas enteras, naturales, sin tratamientos, de gran calidad y coste elevado. Con ellas se elaboran tablas, tableros y listones. Este tipo de maderas se puede clasificar en maderas duras y blandas, de acuerdo al grado de calidad y resistencia, así como del árbol del cual provienen.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MX" sz="1700" b="1"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Madera maciza dura.</a:t>
            </a:r>
            <a:r>
              <a:rPr kumimoji="0" lang="es-MX" sz="17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Se emplea en muebles de mayor calidad. Se extrae de los árboles de crecimiento lento, por lo que el precio se encarece. Su principal característica es la resistencia. Sus usos más frecuentes son: revestimiento de suelos y fabricación de muebles de excelentes acabados. No se utiliza en bricolaje, ya que no es fácil de moldear. Los principales tipos de madera dura son el roble, el nogal, el cerezo, el castaño, la caoba, el cedro y el haya, entre otros. </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es-MX" sz="1700" b="0" i="0" u="none" strike="noStrike" cap="none" normalizeH="0" baseline="0" dirty="0" smtClean="0">
              <a:ln>
                <a:noFill/>
              </a:ln>
              <a:solidFill>
                <a:srgbClr val="333333"/>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MX" sz="1700" b="1"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Madera maciza blanda.</a:t>
            </a:r>
            <a:r>
              <a:rPr kumimoji="0" lang="es-MX" sz="17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Es más maleable y ligera, pero no por ello menos resistente que la madera maciza dura. Procede de coníferas, árboles perennes y de crecimiento rápido, como el ciprés, el pino, el abeto, el álamo o el abedul. </a:t>
            </a: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rot="10800000" flipV="1">
            <a:off x="428596" y="714356"/>
            <a:ext cx="8143932"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MX" sz="1700" b="1"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Los derivados de la madera</a:t>
            </a:r>
            <a:r>
              <a:rPr kumimoji="0" lang="es-MX" sz="17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son una opción económica y resistente para elaborar muebles u otros objetos. Se obtienen a partir de virutas, serrines, cortezas o ramas, y en general tienen forma de paneles. Las variedades más comunes son los </a:t>
            </a:r>
            <a:r>
              <a:rPr kumimoji="0" lang="es-MX" sz="1700" b="0" i="0" u="none" strike="noStrike" cap="none" normalizeH="0" baseline="0" dirty="0" smtClean="0">
                <a:ln>
                  <a:noFill/>
                </a:ln>
                <a:solidFill>
                  <a:srgbClr val="336699"/>
                </a:solidFill>
                <a:effectLst/>
                <a:latin typeface="Arial" pitchFamily="34" charset="0"/>
                <a:ea typeface="Times New Roman" pitchFamily="18" charset="0"/>
                <a:cs typeface="Arial" pitchFamily="34" charset="0"/>
                <a:hlinkClick r:id="rId2"/>
              </a:rPr>
              <a:t>aglomerados</a:t>
            </a:r>
            <a:r>
              <a:rPr kumimoji="0" lang="es-MX" sz="17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a:t>
            </a:r>
            <a:r>
              <a:rPr kumimoji="0" lang="es-MX" sz="1700" b="0" i="0" u="none" strike="noStrike" cap="none" normalizeH="0" baseline="0" dirty="0" smtClean="0">
                <a:ln>
                  <a:noFill/>
                </a:ln>
                <a:solidFill>
                  <a:srgbClr val="336699"/>
                </a:solidFill>
                <a:effectLst/>
                <a:latin typeface="Arial" pitchFamily="34" charset="0"/>
                <a:ea typeface="Times New Roman" pitchFamily="18" charset="0"/>
                <a:cs typeface="Arial" pitchFamily="34" charset="0"/>
                <a:hlinkClick r:id="rId3"/>
              </a:rPr>
              <a:t>contrachapados</a:t>
            </a:r>
            <a:r>
              <a:rPr kumimoji="0" lang="es-MX" sz="17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y </a:t>
            </a:r>
            <a:r>
              <a:rPr kumimoji="0" lang="es-MX" sz="1700" b="0" i="0" u="none" strike="noStrike" cap="none" normalizeH="0" baseline="0" dirty="0" smtClean="0">
                <a:ln>
                  <a:noFill/>
                </a:ln>
                <a:solidFill>
                  <a:srgbClr val="336699"/>
                </a:solidFill>
                <a:effectLst/>
                <a:latin typeface="Arial" pitchFamily="34" charset="0"/>
                <a:ea typeface="Times New Roman" pitchFamily="18" charset="0"/>
                <a:cs typeface="Arial" pitchFamily="34" charset="0"/>
                <a:hlinkClick r:id="rId4"/>
              </a:rPr>
              <a:t>fibras</a:t>
            </a:r>
            <a:r>
              <a:rPr kumimoji="0" lang="es-MX" sz="17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MX" sz="1700" b="1"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Contrachapado.</a:t>
            </a:r>
            <a:r>
              <a:rPr kumimoji="0" lang="es-MX" sz="17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Está compuesto por cinco chapas de madera encoladas y prensadas. Se emplea en interiores, aunque con ciertos procesos puede adaptarse al uso exterior. Algunas variedades para usos decorativos están revestidas de maderas nobles. Si se emplean en baños y cocinas, se revisten de PVC por su calidad impermeable. Para su elaboración se emplean el pino, el haya o el álamo. </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es-MX" sz="1700" b="0" i="0" u="none" strike="noStrike" cap="none" normalizeH="0" baseline="0" dirty="0" smtClean="0">
              <a:ln>
                <a:noFill/>
              </a:ln>
              <a:solidFill>
                <a:srgbClr val="333333"/>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MX" sz="1700" b="1"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Aglomerado.</a:t>
            </a:r>
            <a:r>
              <a:rPr kumimoji="0" lang="es-MX" sz="17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Aprovecha los residuos de carpintería, que se trituran, mezclan y calientan hasta convertirlos en tableros rígidos. Es barato y fácil de trabajar, de textura irregular y porosa, y se utiliza para parqués, tarimas flotantes y tableros. </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es-MX" sz="1700" b="0" i="0" u="none" strike="noStrike" cap="none" normalizeH="0" baseline="0" dirty="0" smtClean="0">
              <a:ln>
                <a:noFill/>
              </a:ln>
              <a:solidFill>
                <a:srgbClr val="333333"/>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MX" sz="1700" b="1"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Fibras.</a:t>
            </a:r>
            <a:r>
              <a:rPr kumimoji="0" lang="es-MX" sz="17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Se elaboran con fibras de madera unidas con cola y prensadas. Se diferencian dos tipos según la densidad de las fibras con que se fabrican: los paneles HDF, de densidad dura, y los MDF, de densidad media. </a:t>
            </a: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571472" y="357166"/>
            <a:ext cx="8215370" cy="60478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defTabSz="914400" rtl="0" eaLnBrk="1" fontAlgn="base" latinLnBrk="0" hangingPunct="1">
              <a:lnSpc>
                <a:spcPct val="100000"/>
              </a:lnSpc>
              <a:spcBef>
                <a:spcPct val="0"/>
              </a:spcBef>
              <a:spcAft>
                <a:spcPct val="0"/>
              </a:spcAft>
              <a:buClrTx/>
              <a:buSzTx/>
              <a:buFontTx/>
              <a:buNone/>
              <a:tabLst/>
            </a:pPr>
            <a:r>
              <a:rPr kumimoji="0" lang="es-MX" b="1" i="0" u="none" strike="noStrike" cap="none" normalizeH="0" baseline="0" dirty="0" smtClean="0">
                <a:ln>
                  <a:noFill/>
                </a:ln>
                <a:solidFill>
                  <a:schemeClr val="tx1"/>
                </a:solidFill>
                <a:effectLst/>
                <a:latin typeface="Arial Black" pitchFamily="34" charset="0"/>
                <a:ea typeface="Calibri" pitchFamily="34" charset="0"/>
                <a:cs typeface="Arial" pitchFamily="34" charset="0"/>
              </a:rPr>
              <a:t>             TIPOS DE MADERA NATIVA DE MEXICO</a:t>
            </a:r>
          </a:p>
          <a:p>
            <a:pPr marL="0" marR="0" lvl="0" indent="449263" algn="ctr" defTabSz="914400" rtl="0" eaLnBrk="1" fontAlgn="base" latinLnBrk="0" hangingPunct="1">
              <a:lnSpc>
                <a:spcPct val="100000"/>
              </a:lnSpc>
              <a:spcBef>
                <a:spcPct val="0"/>
              </a:spcBef>
              <a:spcAft>
                <a:spcPct val="0"/>
              </a:spcAft>
              <a:buClrTx/>
              <a:buSzTx/>
              <a:buFontTx/>
              <a:buNone/>
              <a:tabLst/>
            </a:pPr>
            <a:endParaRPr kumimoji="0" lang="es-MX" b="0" i="0" u="none" strike="noStrike" cap="none" normalizeH="0" baseline="0" dirty="0" smtClean="0">
              <a:ln>
                <a:noFill/>
              </a:ln>
              <a:solidFill>
                <a:schemeClr val="tx1"/>
              </a:solidFill>
              <a:effectLst/>
              <a:latin typeface="Arial Black"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endParaRPr kumimoji="0" lang="es-MX" sz="1700" b="0" i="0" u="none" strike="noStrike" cap="none" normalizeH="0" baseline="0" dirty="0" smtClean="0">
              <a:ln>
                <a:noFill/>
              </a:ln>
              <a:solidFill>
                <a:schemeClr val="tx1"/>
              </a:solidFill>
              <a:effectLst/>
              <a:latin typeface="Arial Black" pitchFamily="34" charset="0"/>
              <a:ea typeface="Calibri"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smtClean="0">
                <a:ln>
                  <a:noFill/>
                </a:ln>
                <a:solidFill>
                  <a:schemeClr val="tx1"/>
                </a:solidFill>
                <a:effectLst/>
                <a:latin typeface="Arial Black" pitchFamily="34" charset="0"/>
                <a:ea typeface="Calibri" pitchFamily="34" charset="0"/>
                <a:cs typeface="Arial" pitchFamily="34" charset="0"/>
              </a:rPr>
              <a:t>CEIBA				HAYA			</a:t>
            </a:r>
          </a:p>
          <a:p>
            <a:pPr marL="0" marR="0" lvl="0" indent="449263" algn="l"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smtClean="0">
                <a:ln>
                  <a:noFill/>
                </a:ln>
                <a:solidFill>
                  <a:schemeClr val="tx1"/>
                </a:solidFill>
                <a:effectLst/>
                <a:latin typeface="Arial Black" pitchFamily="34" charset="0"/>
                <a:ea typeface="Calibri" pitchFamily="34" charset="0"/>
                <a:cs typeface="Arial" pitchFamily="34" charset="0"/>
              </a:rPr>
              <a:t>CUERILLO				MAPOLA		</a:t>
            </a:r>
            <a:endParaRPr lang="es-MX" sz="1700" dirty="0">
              <a:latin typeface="Arial Black" pitchFamily="34" charset="0"/>
              <a:ea typeface="Calibri"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smtClean="0">
                <a:ln>
                  <a:noFill/>
                </a:ln>
                <a:solidFill>
                  <a:schemeClr val="tx1"/>
                </a:solidFill>
                <a:effectLst/>
                <a:latin typeface="Arial Black" pitchFamily="34" charset="0"/>
                <a:ea typeface="Calibri" pitchFamily="34" charset="0"/>
                <a:cs typeface="Arial" pitchFamily="34" charset="0"/>
              </a:rPr>
              <a:t>CHICOZAPOTE			MACHICHE</a:t>
            </a:r>
            <a:endParaRPr kumimoji="0" lang="es-MX" sz="1700" b="0" i="0" u="none" strike="noStrike" cap="none" normalizeH="0" baseline="0" dirty="0" smtClean="0">
              <a:ln>
                <a:noFill/>
              </a:ln>
              <a:solidFill>
                <a:schemeClr val="tx1"/>
              </a:solidFill>
              <a:effectLst/>
              <a:latin typeface="Arial Black"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smtClean="0">
                <a:ln>
                  <a:noFill/>
                </a:ln>
                <a:solidFill>
                  <a:schemeClr val="tx1"/>
                </a:solidFill>
                <a:effectLst/>
                <a:latin typeface="Arial Black" pitchFamily="34" charset="0"/>
                <a:ea typeface="Calibri" pitchFamily="34" charset="0"/>
                <a:cs typeface="Arial" pitchFamily="34" charset="0"/>
              </a:rPr>
              <a:t>PALO MULATO			MACA BLANCA	</a:t>
            </a:r>
            <a:endParaRPr lang="es-MX" sz="1700" dirty="0">
              <a:latin typeface="Arial Black" pitchFamily="34" charset="0"/>
              <a:ea typeface="Calibri"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smtClean="0">
                <a:ln>
                  <a:noFill/>
                </a:ln>
                <a:solidFill>
                  <a:schemeClr val="tx1"/>
                </a:solidFill>
                <a:effectLst/>
                <a:latin typeface="Arial Black" pitchFamily="34" charset="0"/>
                <a:ea typeface="Calibri" pitchFamily="34" charset="0"/>
                <a:cs typeface="Arial" pitchFamily="34" charset="0"/>
              </a:rPr>
              <a:t>ZAPOTE AMARILLO			CEDRO		</a:t>
            </a:r>
            <a:endParaRPr lang="es-MX" sz="1700" dirty="0">
              <a:latin typeface="Arial Black" pitchFamily="34" charset="0"/>
              <a:ea typeface="Calibri"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smtClean="0">
                <a:ln>
                  <a:noFill/>
                </a:ln>
                <a:solidFill>
                  <a:schemeClr val="tx1"/>
                </a:solidFill>
                <a:effectLst/>
                <a:latin typeface="Arial Black" pitchFamily="34" charset="0"/>
                <a:ea typeface="Calibri" pitchFamily="34" charset="0"/>
                <a:cs typeface="Arial" pitchFamily="34" charset="0"/>
              </a:rPr>
              <a:t>LIQUIDÁMBAR			PAQUE</a:t>
            </a:r>
            <a:endParaRPr kumimoji="0" lang="es-MX" sz="1700" b="0" i="0" u="none" strike="noStrike" cap="none" normalizeH="0" baseline="0" dirty="0" smtClean="0">
              <a:ln>
                <a:noFill/>
              </a:ln>
              <a:solidFill>
                <a:schemeClr val="tx1"/>
              </a:solidFill>
              <a:effectLst/>
              <a:latin typeface="Arial Black"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smtClean="0">
                <a:ln>
                  <a:noFill/>
                </a:ln>
                <a:solidFill>
                  <a:schemeClr val="tx1"/>
                </a:solidFill>
                <a:effectLst/>
                <a:latin typeface="Arial Black" pitchFamily="34" charset="0"/>
                <a:ea typeface="Calibri" pitchFamily="34" charset="0"/>
                <a:cs typeface="Arial" pitchFamily="34" charset="0"/>
              </a:rPr>
              <a:t>JOLMASHTÉ			CEDRILLO		</a:t>
            </a:r>
          </a:p>
          <a:p>
            <a:pPr marL="0" marR="0" lvl="0" indent="449263" algn="l"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smtClean="0">
                <a:ln>
                  <a:noFill/>
                </a:ln>
                <a:solidFill>
                  <a:schemeClr val="tx1"/>
                </a:solidFill>
                <a:effectLst/>
                <a:latin typeface="Arial Black" pitchFamily="34" charset="0"/>
                <a:ea typeface="Calibri" pitchFamily="34" charset="0"/>
                <a:cs typeface="Arial" pitchFamily="34" charset="0"/>
              </a:rPr>
              <a:t>ENCINO				FALSO GUANACASTE	</a:t>
            </a:r>
            <a:endParaRPr lang="es-MX" sz="1700" dirty="0">
              <a:latin typeface="Arial Black" pitchFamily="34" charset="0"/>
              <a:ea typeface="Calibri"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smtClean="0">
                <a:ln>
                  <a:noFill/>
                </a:ln>
                <a:solidFill>
                  <a:schemeClr val="tx1"/>
                </a:solidFill>
                <a:effectLst/>
                <a:latin typeface="Arial Black" pitchFamily="34" charset="0"/>
                <a:ea typeface="Calibri" pitchFamily="34" charset="0"/>
                <a:cs typeface="Arial" pitchFamily="34" charset="0"/>
              </a:rPr>
              <a:t>AMARGOSO			TZALAM</a:t>
            </a:r>
            <a:endParaRPr kumimoji="0" lang="es-MX" sz="1700" b="0" i="0" u="none" strike="noStrike" cap="none" normalizeH="0" baseline="0" dirty="0" smtClean="0">
              <a:ln>
                <a:noFill/>
              </a:ln>
              <a:solidFill>
                <a:schemeClr val="tx1"/>
              </a:solidFill>
              <a:effectLst/>
              <a:latin typeface="Arial Black"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smtClean="0">
                <a:ln>
                  <a:noFill/>
                </a:ln>
                <a:solidFill>
                  <a:schemeClr val="tx1"/>
                </a:solidFill>
                <a:effectLst/>
                <a:latin typeface="Arial Black" pitchFamily="34" charset="0"/>
                <a:ea typeface="Calibri" pitchFamily="34" charset="0"/>
                <a:cs typeface="Arial" pitchFamily="34" charset="0"/>
              </a:rPr>
              <a:t>PINO				MAGNOLIA		</a:t>
            </a:r>
          </a:p>
          <a:p>
            <a:pPr marL="0" marR="0" lvl="0" indent="449263" algn="l"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smtClean="0">
                <a:ln>
                  <a:noFill/>
                </a:ln>
                <a:solidFill>
                  <a:schemeClr val="tx1"/>
                </a:solidFill>
                <a:effectLst/>
                <a:latin typeface="Arial Black" pitchFamily="34" charset="0"/>
                <a:ea typeface="Calibri" pitchFamily="34" charset="0"/>
                <a:cs typeface="Arial" pitchFamily="34" charset="0"/>
              </a:rPr>
              <a:t>CHICHARRRA			AGUACATE		</a:t>
            </a:r>
            <a:endParaRPr lang="es-MX" sz="1700" dirty="0">
              <a:latin typeface="Arial Black" pitchFamily="34" charset="0"/>
              <a:ea typeface="Calibri"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smtClean="0">
                <a:ln>
                  <a:noFill/>
                </a:ln>
                <a:solidFill>
                  <a:schemeClr val="tx1"/>
                </a:solidFill>
                <a:effectLst/>
                <a:latin typeface="Arial Black" pitchFamily="34" charset="0"/>
                <a:ea typeface="Calibri" pitchFamily="34" charset="0"/>
                <a:cs typeface="Arial" pitchFamily="34" charset="0"/>
              </a:rPr>
              <a:t>FRESNO				JOBILLO</a:t>
            </a:r>
            <a:endParaRPr kumimoji="0" lang="es-MX" sz="1700" b="0" i="0" u="none" strike="noStrike" cap="none" normalizeH="0" baseline="0" dirty="0" smtClean="0">
              <a:ln>
                <a:noFill/>
              </a:ln>
              <a:solidFill>
                <a:schemeClr val="tx1"/>
              </a:solidFill>
              <a:effectLst/>
              <a:latin typeface="Arial Black"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smtClean="0">
                <a:ln>
                  <a:noFill/>
                </a:ln>
                <a:solidFill>
                  <a:schemeClr val="tx1"/>
                </a:solidFill>
                <a:effectLst/>
                <a:latin typeface="Arial Black" pitchFamily="34" charset="0"/>
                <a:ea typeface="Calibri" pitchFamily="34" charset="0"/>
                <a:cs typeface="Arial" pitchFamily="34" charset="0"/>
              </a:rPr>
              <a:t>ALAMO				ENCINO ESCOBILLO	</a:t>
            </a:r>
          </a:p>
          <a:p>
            <a:pPr marL="0" marR="0" lvl="0" indent="449263" algn="l"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smtClean="0">
                <a:ln>
                  <a:noFill/>
                </a:ln>
                <a:solidFill>
                  <a:schemeClr val="tx1"/>
                </a:solidFill>
                <a:effectLst/>
                <a:latin typeface="Arial Black" pitchFamily="34" charset="0"/>
                <a:ea typeface="Calibri" pitchFamily="34" charset="0"/>
                <a:cs typeface="Arial" pitchFamily="34" charset="0"/>
              </a:rPr>
              <a:t>CAOBA				CASUARINA		</a:t>
            </a:r>
            <a:endParaRPr lang="es-MX" sz="1700" dirty="0">
              <a:latin typeface="Arial Black" pitchFamily="34" charset="0"/>
              <a:ea typeface="Calibri"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smtClean="0">
                <a:ln>
                  <a:noFill/>
                </a:ln>
                <a:solidFill>
                  <a:schemeClr val="tx1"/>
                </a:solidFill>
                <a:effectLst/>
                <a:latin typeface="Arial Black" pitchFamily="34" charset="0"/>
                <a:ea typeface="Calibri" pitchFamily="34" charset="0"/>
                <a:cs typeface="Arial" pitchFamily="34" charset="0"/>
              </a:rPr>
              <a:t>CASALCAHUITE			CABEZA DE MICO</a:t>
            </a:r>
            <a:endParaRPr kumimoji="0" lang="es-MX" sz="1700" b="0" i="0" u="none" strike="noStrike" cap="none" normalizeH="0" baseline="0" dirty="0" smtClean="0">
              <a:ln>
                <a:noFill/>
              </a:ln>
              <a:solidFill>
                <a:schemeClr val="tx1"/>
              </a:solidFill>
              <a:effectLst/>
              <a:latin typeface="Arial Black"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endParaRPr lang="es-MX" sz="1700" dirty="0">
              <a:latin typeface="Arial Black"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endParaRPr kumimoji="0" lang="es-MX" sz="1700" b="0" i="0" u="none" strike="noStrike" cap="none" normalizeH="0" baseline="0" dirty="0" smtClean="0">
              <a:ln>
                <a:noFill/>
              </a:ln>
              <a:solidFill>
                <a:schemeClr val="tx1"/>
              </a:solidFill>
              <a:effectLst/>
              <a:latin typeface="Arial Black"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endParaRPr lang="es-MX" sz="1500" dirty="0">
              <a:latin typeface="Arial Black"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endParaRPr kumimoji="0" lang="es-MX" sz="1500" b="0" i="0" u="none" strike="noStrike" cap="none" normalizeH="0" baseline="0" dirty="0" smtClean="0">
              <a:ln>
                <a:noFill/>
              </a:ln>
              <a:solidFill>
                <a:schemeClr val="tx1"/>
              </a:solidFill>
              <a:effectLst/>
              <a:latin typeface="Arial Black"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endParaRPr kumimoji="0" lang="es-MX" sz="1500" b="0" i="0" u="none" strike="noStrike" cap="none" normalizeH="0" baseline="0" dirty="0" smtClean="0">
              <a:ln>
                <a:noFill/>
              </a:ln>
              <a:solidFill>
                <a:schemeClr val="tx1"/>
              </a:solidFill>
              <a:effectLst/>
              <a:latin typeface="Arial Black"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571472" y="500042"/>
            <a:ext cx="3571900" cy="58631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180975" algn="l"/>
              </a:tabLst>
            </a:pPr>
            <a:r>
              <a:rPr kumimoji="0" lang="es-MX"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ESPECIES COMERCIALES EN MEXICO</a:t>
            </a:r>
          </a:p>
          <a:p>
            <a:pPr marL="0" marR="0" lvl="0" indent="0" algn="just" defTabSz="914400" rtl="0" eaLnBrk="1" fontAlgn="base" latinLnBrk="0" hangingPunct="1">
              <a:lnSpc>
                <a:spcPct val="100000"/>
              </a:lnSpc>
              <a:spcBef>
                <a:spcPct val="0"/>
              </a:spcBef>
              <a:spcAft>
                <a:spcPct val="0"/>
              </a:spcAft>
              <a:buClrTx/>
              <a:buSzTx/>
              <a:buFontTx/>
              <a:buNone/>
              <a:tabLst>
                <a:tab pos="-180975" algn="l"/>
              </a:tabLst>
            </a:pPr>
            <a:endParaRPr kumimoji="0" lang="es-MX" sz="17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180975" algn="l"/>
              </a:tabLst>
            </a:pPr>
            <a:r>
              <a:rPr kumimoji="0" lang="es-MX" sz="17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MADERA MACIZA:</a:t>
            </a:r>
            <a:r>
              <a:rPr kumimoji="0" lang="es-MX" sz="17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PINO, CAOBA, CEDRO, ARCE, POPLAR, JOCHA, MASCAREI (ECU), CAOBILLA SANDE (COL), ROBLE, ENCINO, OKUME, BANAK PERUANAS: CUMALA, LUPUNA, </a:t>
            </a:r>
            <a:r>
              <a:rPr kumimoji="0" lang="es-MX" sz="1700" b="0" i="0" u="none" strike="noStrike" cap="none" normalizeH="0" baseline="0" dirty="0" smtClean="0">
                <a:ln>
                  <a:noFill/>
                </a:ln>
                <a:solidFill>
                  <a:schemeClr val="tx1"/>
                </a:solidFill>
                <a:effectLst/>
                <a:latin typeface="Arial" pitchFamily="34" charset="0"/>
                <a:ea typeface="Calibri" pitchFamily="34" charset="0"/>
                <a:cs typeface="Arial" pitchFamily="34" charset="0"/>
              </a:rPr>
              <a:t>UTUCARO</a:t>
            </a:r>
            <a:r>
              <a:rPr kumimoji="0" lang="es-MX" sz="17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REQUIA, MERANTI.</a:t>
            </a:r>
          </a:p>
          <a:p>
            <a:pPr marL="0" marR="0" lvl="0" indent="0" algn="just" defTabSz="914400" rtl="0" eaLnBrk="0" fontAlgn="base" latinLnBrk="0" hangingPunct="0">
              <a:lnSpc>
                <a:spcPct val="100000"/>
              </a:lnSpc>
              <a:spcBef>
                <a:spcPct val="0"/>
              </a:spcBef>
              <a:spcAft>
                <a:spcPct val="0"/>
              </a:spcAft>
              <a:buClrTx/>
              <a:buSzTx/>
              <a:buFontTx/>
              <a:buChar char="•"/>
              <a:tabLst>
                <a:tab pos="-180975" algn="l"/>
              </a:tabLst>
            </a:pPr>
            <a:endParaRPr kumimoji="0" lang="es-MX" sz="17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180975" algn="l"/>
              </a:tabLst>
            </a:pPr>
            <a:r>
              <a:rPr kumimoji="0" lang="es-MX" sz="17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TRIPLAY:</a:t>
            </a:r>
            <a:r>
              <a:rPr kumimoji="0" lang="es-MX" sz="17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PINO BLANCO, NACIONAL, PINO AMARILLO, CAOBILLA, ABEDUL, CEDRO ROJO, ARAUCO CHILENO, ENCINO, CEIBA, JOCHA, SANDE, OBS (ORIENTED STRAND BOARD)</a:t>
            </a:r>
          </a:p>
          <a:p>
            <a:pPr marL="0" marR="0" lvl="0" indent="0" algn="just" defTabSz="914400" rtl="0" eaLnBrk="0" fontAlgn="base" latinLnBrk="0" hangingPunct="0">
              <a:lnSpc>
                <a:spcPct val="100000"/>
              </a:lnSpc>
              <a:spcBef>
                <a:spcPct val="0"/>
              </a:spcBef>
              <a:spcAft>
                <a:spcPct val="0"/>
              </a:spcAft>
              <a:buClrTx/>
              <a:buSzTx/>
              <a:buFontTx/>
              <a:buChar char="•"/>
              <a:tabLst>
                <a:tab pos="-180975" algn="l"/>
              </a:tabLst>
            </a:pPr>
            <a:endParaRPr kumimoji="0" lang="es-MX" sz="17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180975" algn="l"/>
              </a:tabLst>
            </a:pPr>
            <a:r>
              <a:rPr kumimoji="0" lang="es-MX" sz="17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MDF:</a:t>
            </a:r>
            <a:r>
              <a:rPr kumimoji="0" lang="es-MX" sz="17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NATURAL, OKUME, ENCINO, MAPLE, MELAMINIZADO.</a:t>
            </a:r>
          </a:p>
          <a:p>
            <a:pPr marL="0" marR="0" lvl="0" indent="0" algn="just" defTabSz="914400" rtl="0" eaLnBrk="0" fontAlgn="base" latinLnBrk="0" hangingPunct="0">
              <a:lnSpc>
                <a:spcPct val="100000"/>
              </a:lnSpc>
              <a:spcBef>
                <a:spcPct val="0"/>
              </a:spcBef>
              <a:spcAft>
                <a:spcPct val="0"/>
              </a:spcAft>
              <a:buClrTx/>
              <a:buSzTx/>
              <a:buFontTx/>
              <a:buChar char="•"/>
              <a:tabLst>
                <a:tab pos="-180975" algn="l"/>
              </a:tabLst>
            </a:pPr>
            <a:endParaRPr kumimoji="0" lang="es-MX" sz="17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180975" algn="l"/>
              </a:tabLst>
            </a:pPr>
            <a:r>
              <a:rPr kumimoji="0" lang="es-MX" sz="17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AGLOMERADO</a:t>
            </a:r>
          </a:p>
          <a:p>
            <a:pPr marL="0" marR="0" lvl="0" indent="0" algn="just" defTabSz="914400" rtl="0" eaLnBrk="0" fontAlgn="base" latinLnBrk="0" hangingPunct="0">
              <a:lnSpc>
                <a:spcPct val="100000"/>
              </a:lnSpc>
              <a:spcBef>
                <a:spcPct val="0"/>
              </a:spcBef>
              <a:spcAft>
                <a:spcPct val="0"/>
              </a:spcAft>
              <a:buClrTx/>
              <a:buSzTx/>
              <a:buFontTx/>
              <a:buChar char="•"/>
              <a:tabLst>
                <a:tab pos="-180975" algn="l"/>
              </a:tabLst>
            </a:pPr>
            <a:endParaRPr lang="es-MX" sz="1700" b="1" dirty="0">
              <a:latin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180975" algn="l"/>
              </a:tabLst>
            </a:pPr>
            <a:endParaRPr kumimoji="0" lang="es-MX" sz="1700" b="0" i="0" u="none" strike="noStrike" cap="none" normalizeH="0" baseline="0" dirty="0" smtClean="0">
              <a:ln>
                <a:noFill/>
              </a:ln>
              <a:solidFill>
                <a:schemeClr val="tx1"/>
              </a:solidFill>
              <a:effectLst/>
              <a:latin typeface="Arial" pitchFamily="34" charset="0"/>
            </a:endParaRPr>
          </a:p>
        </p:txBody>
      </p:sp>
      <p:pic>
        <p:nvPicPr>
          <p:cNvPr id="3" name="il_fi" descr="http://html.rincondelvago.com/000478451.png"/>
          <p:cNvPicPr/>
          <p:nvPr/>
        </p:nvPicPr>
        <p:blipFill>
          <a:blip r:embed="rId2"/>
          <a:srcRect/>
          <a:stretch>
            <a:fillRect/>
          </a:stretch>
        </p:blipFill>
        <p:spPr bwMode="auto">
          <a:xfrm>
            <a:off x="4643438" y="1000108"/>
            <a:ext cx="4191000" cy="435771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l_fi" descr="http://www.bricolajecasero.com/img/tipos%20de%20madera.jpg"/>
          <p:cNvPicPr/>
          <p:nvPr/>
        </p:nvPicPr>
        <p:blipFill>
          <a:blip r:embed="rId2"/>
          <a:srcRect/>
          <a:stretch>
            <a:fillRect/>
          </a:stretch>
        </p:blipFill>
        <p:spPr bwMode="auto">
          <a:xfrm>
            <a:off x="357158" y="857232"/>
            <a:ext cx="3786214" cy="4500594"/>
          </a:xfrm>
          <a:prstGeom prst="rect">
            <a:avLst/>
          </a:prstGeom>
          <a:noFill/>
          <a:ln w="9525">
            <a:noFill/>
            <a:miter lim="800000"/>
            <a:headEnd/>
            <a:tailEnd/>
          </a:ln>
        </p:spPr>
      </p:pic>
      <p:pic>
        <p:nvPicPr>
          <p:cNvPr id="3" name="il_fi" descr="http://2.bp.blogspot.com/-V-U-pQpKH4w/TdsdUR7fHtI/AAAAAAAAAAQ/Q4UbdHmUw3o/s1600/tipos+de+madera.jpg"/>
          <p:cNvPicPr/>
          <p:nvPr/>
        </p:nvPicPr>
        <p:blipFill>
          <a:blip r:embed="rId3"/>
          <a:srcRect/>
          <a:stretch>
            <a:fillRect/>
          </a:stretch>
        </p:blipFill>
        <p:spPr bwMode="auto">
          <a:xfrm>
            <a:off x="4572000" y="928670"/>
            <a:ext cx="4214842" cy="442915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500034" y="500042"/>
            <a:ext cx="8286808" cy="55861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ctr" defTabSz="914400" rtl="0" eaLnBrk="1" fontAlgn="base" latinLnBrk="0" hangingPunct="1">
              <a:lnSpc>
                <a:spcPct val="100000"/>
              </a:lnSpc>
              <a:spcBef>
                <a:spcPct val="0"/>
              </a:spcBef>
              <a:spcAft>
                <a:spcPct val="0"/>
              </a:spcAft>
              <a:buClrTx/>
              <a:buSzTx/>
              <a:buFontTx/>
              <a:buNone/>
              <a:tabLst/>
            </a:pPr>
            <a:r>
              <a:rPr kumimoji="0" lang="es-MX" sz="1700" b="1" i="0" u="none" strike="noStrike" cap="none" normalizeH="0" baseline="0" dirty="0" smtClean="0">
                <a:ln>
                  <a:noFill/>
                </a:ln>
                <a:solidFill>
                  <a:schemeClr val="tx1"/>
                </a:solidFill>
                <a:effectLst/>
                <a:latin typeface="Arial" pitchFamily="34" charset="0"/>
                <a:ea typeface="Calibri" pitchFamily="34" charset="0"/>
                <a:cs typeface="Arial" pitchFamily="34" charset="0"/>
              </a:rPr>
              <a:t>ALGUNOS TIPOS DE MADERA</a:t>
            </a:r>
          </a:p>
          <a:p>
            <a:pPr marL="0" marR="0" lvl="0" indent="449263" algn="ctr" defTabSz="914400" rtl="0" eaLnBrk="1" fontAlgn="base" latinLnBrk="0" hangingPunct="1">
              <a:lnSpc>
                <a:spcPct val="100000"/>
              </a:lnSpc>
              <a:spcBef>
                <a:spcPct val="0"/>
              </a:spcBef>
              <a:spcAft>
                <a:spcPct val="0"/>
              </a:spcAft>
              <a:buClrTx/>
              <a:buSzTx/>
              <a:buFontTx/>
              <a:buNone/>
              <a:tabLst/>
            </a:pPr>
            <a:endParaRPr kumimoji="0" lang="es-MX" sz="1700" b="1"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es-MX" sz="1700" b="1" i="0" u="none" strike="noStrike" cap="none" normalizeH="0" baseline="0" dirty="0" smtClean="0">
                <a:ln>
                  <a:noFill/>
                </a:ln>
                <a:solidFill>
                  <a:schemeClr val="tx1"/>
                </a:solidFill>
                <a:effectLst/>
                <a:latin typeface="Arial" pitchFamily="34" charset="0"/>
                <a:ea typeface="Calibri" pitchFamily="34" charset="0"/>
                <a:cs typeface="Arial" pitchFamily="34" charset="0"/>
              </a:rPr>
              <a:t>TECA (</a:t>
            </a:r>
            <a:r>
              <a:rPr kumimoji="0" lang="es-MX" sz="1700" b="1" i="0" u="none" strike="noStrike" cap="none" normalizeH="0" baseline="0" dirty="0" err="1" smtClean="0">
                <a:ln>
                  <a:noFill/>
                </a:ln>
                <a:solidFill>
                  <a:schemeClr val="tx1"/>
                </a:solidFill>
                <a:effectLst/>
                <a:latin typeface="Arial" pitchFamily="34" charset="0"/>
                <a:ea typeface="Calibri" pitchFamily="34" charset="0"/>
                <a:cs typeface="Arial" pitchFamily="34" charset="0"/>
              </a:rPr>
              <a:t>tectona</a:t>
            </a:r>
            <a:r>
              <a:rPr kumimoji="0" lang="es-MX" sz="17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es-MX" sz="1700" b="1" i="0" u="none" strike="noStrike" cap="none" normalizeH="0" baseline="0" dirty="0" err="1" smtClean="0">
                <a:ln>
                  <a:noFill/>
                </a:ln>
                <a:solidFill>
                  <a:schemeClr val="tx1"/>
                </a:solidFill>
                <a:effectLst/>
                <a:latin typeface="Arial" pitchFamily="34" charset="0"/>
                <a:ea typeface="Calibri" pitchFamily="34" charset="0"/>
                <a:cs typeface="Arial" pitchFamily="34" charset="0"/>
              </a:rPr>
              <a:t>grandis</a:t>
            </a:r>
            <a:r>
              <a:rPr kumimoji="0" lang="es-MX" sz="17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es-MX" sz="1700" b="1" i="0" u="none" strike="noStrike" cap="none" normalizeH="0" baseline="0" dirty="0" err="1" smtClean="0">
                <a:ln>
                  <a:noFill/>
                </a:ln>
                <a:solidFill>
                  <a:schemeClr val="tx1"/>
                </a:solidFill>
                <a:effectLst/>
                <a:latin typeface="Arial" pitchFamily="34" charset="0"/>
                <a:ea typeface="Calibri" pitchFamily="34" charset="0"/>
                <a:cs typeface="Arial" pitchFamily="34" charset="0"/>
              </a:rPr>
              <a:t>Burma</a:t>
            </a:r>
            <a:r>
              <a:rPr kumimoji="0" lang="es-MX" sz="17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Tailandia</a:t>
            </a: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smtClean="0">
                <a:ln>
                  <a:noFill/>
                </a:ln>
                <a:solidFill>
                  <a:schemeClr val="tx1"/>
                </a:solidFill>
                <a:effectLst/>
                <a:latin typeface="Arial" pitchFamily="34" charset="0"/>
                <a:ea typeface="Calibri" pitchFamily="34" charset="0"/>
                <a:cs typeface="Arial" pitchFamily="34" charset="0"/>
              </a:rPr>
              <a:t>Durabilidad: Muy durable</a:t>
            </a: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smtClean="0">
                <a:ln>
                  <a:noFill/>
                </a:ln>
                <a:solidFill>
                  <a:schemeClr val="tx1"/>
                </a:solidFill>
                <a:effectLst/>
                <a:latin typeface="Arial" pitchFamily="34" charset="0"/>
                <a:ea typeface="Calibri" pitchFamily="34" charset="0"/>
                <a:cs typeface="Arial" pitchFamily="34" charset="0"/>
              </a:rPr>
              <a:t>Densidad: 660kg/m2</a:t>
            </a: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Procesabilidad</a:t>
            </a:r>
            <a:r>
              <a:rPr kumimoji="0" lang="es-MX" sz="17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Media</a:t>
            </a: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Aplicaciones: Mobiliario resistente a los aceites</a:t>
            </a: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endParaRPr kumimoji="0" lang="es-MX" sz="17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es-MX" sz="1700" b="1" i="0" u="none" strike="noStrike" cap="none" normalizeH="0" baseline="0" dirty="0" smtClean="0">
                <a:ln>
                  <a:noFill/>
                </a:ln>
                <a:solidFill>
                  <a:schemeClr val="tx1"/>
                </a:solidFill>
                <a:effectLst/>
                <a:latin typeface="Arial" pitchFamily="34" charset="0"/>
                <a:ea typeface="Calibri" pitchFamily="34" charset="0"/>
                <a:cs typeface="Arial" pitchFamily="34" charset="0"/>
              </a:rPr>
              <a:t>POPLAR (</a:t>
            </a:r>
            <a:r>
              <a:rPr kumimoji="0" lang="es-MX" sz="1700" b="1" i="0" u="none" strike="noStrike" cap="none" normalizeH="0" baseline="0" dirty="0" err="1" smtClean="0">
                <a:ln>
                  <a:noFill/>
                </a:ln>
                <a:solidFill>
                  <a:schemeClr val="tx1"/>
                </a:solidFill>
                <a:effectLst/>
                <a:latin typeface="Arial" pitchFamily="34" charset="0"/>
                <a:ea typeface="Calibri" pitchFamily="34" charset="0"/>
                <a:cs typeface="Arial" pitchFamily="34" charset="0"/>
              </a:rPr>
              <a:t>liriodendron</a:t>
            </a:r>
            <a:r>
              <a:rPr kumimoji="0" lang="es-MX" sz="17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es-MX" sz="1700" b="1" i="0" u="none" strike="noStrike" cap="none" normalizeH="0" baseline="0" dirty="0" err="1" smtClean="0">
                <a:ln>
                  <a:noFill/>
                </a:ln>
                <a:solidFill>
                  <a:schemeClr val="tx1"/>
                </a:solidFill>
                <a:effectLst/>
                <a:latin typeface="Arial" pitchFamily="34" charset="0"/>
                <a:ea typeface="Calibri" pitchFamily="34" charset="0"/>
                <a:cs typeface="Arial" pitchFamily="34" charset="0"/>
              </a:rPr>
              <a:t>tapfore</a:t>
            </a:r>
            <a:r>
              <a:rPr kumimoji="0" lang="es-MX" sz="17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Norteamérica</a:t>
            </a: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smtClean="0">
                <a:ln>
                  <a:noFill/>
                </a:ln>
                <a:solidFill>
                  <a:schemeClr val="tx1"/>
                </a:solidFill>
                <a:effectLst/>
                <a:latin typeface="Arial" pitchFamily="34" charset="0"/>
                <a:ea typeface="Calibri" pitchFamily="34" charset="0"/>
                <a:cs typeface="Arial" pitchFamily="34" charset="0"/>
              </a:rPr>
              <a:t>Durabilidad: Poco durable</a:t>
            </a: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smtClean="0">
                <a:ln>
                  <a:noFill/>
                </a:ln>
                <a:solidFill>
                  <a:schemeClr val="tx1"/>
                </a:solidFill>
                <a:effectLst/>
                <a:latin typeface="Arial" pitchFamily="34" charset="0"/>
                <a:ea typeface="Calibri" pitchFamily="34" charset="0"/>
                <a:cs typeface="Arial" pitchFamily="34" charset="0"/>
              </a:rPr>
              <a:t>Densidad: 510kg/m2</a:t>
            </a: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Procesabilidad</a:t>
            </a:r>
            <a:r>
              <a:rPr kumimoji="0" lang="es-MX" sz="17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Media</a:t>
            </a: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Aplicaciones: Mobiliario, excelente para pinturas, muy sensible a la humedad</a:t>
            </a: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endParaRPr kumimoji="0" lang="es-MX" sz="17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es-MX" sz="1700" b="1" i="0" u="none" strike="noStrike" cap="none" normalizeH="0" baseline="0" dirty="0" smtClean="0">
                <a:ln>
                  <a:noFill/>
                </a:ln>
                <a:solidFill>
                  <a:schemeClr val="tx1"/>
                </a:solidFill>
                <a:effectLst/>
                <a:latin typeface="Arial" pitchFamily="34" charset="0"/>
                <a:ea typeface="Calibri" pitchFamily="34" charset="0"/>
                <a:cs typeface="Arial" pitchFamily="34" charset="0"/>
              </a:rPr>
              <a:t>ABETO (</a:t>
            </a:r>
            <a:r>
              <a:rPr kumimoji="0" lang="es-MX" sz="1700" b="1" i="0" u="none" strike="noStrike" cap="none" normalizeH="0" baseline="0" dirty="0" err="1" smtClean="0">
                <a:ln>
                  <a:noFill/>
                </a:ln>
                <a:solidFill>
                  <a:schemeClr val="tx1"/>
                </a:solidFill>
                <a:effectLst/>
                <a:latin typeface="Arial" pitchFamily="34" charset="0"/>
                <a:ea typeface="Calibri" pitchFamily="34" charset="0"/>
                <a:cs typeface="Arial" pitchFamily="34" charset="0"/>
              </a:rPr>
              <a:t>pseudotsuga</a:t>
            </a:r>
            <a:r>
              <a:rPr kumimoji="0" lang="es-MX" sz="17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es-MX" sz="1700" b="1" i="0" u="none" strike="noStrike" cap="none" normalizeH="0" baseline="0" dirty="0" err="1" smtClean="0">
                <a:ln>
                  <a:noFill/>
                </a:ln>
                <a:solidFill>
                  <a:schemeClr val="tx1"/>
                </a:solidFill>
                <a:effectLst/>
                <a:latin typeface="Arial" pitchFamily="34" charset="0"/>
                <a:ea typeface="Calibri" pitchFamily="34" charset="0"/>
                <a:cs typeface="Arial" pitchFamily="34" charset="0"/>
              </a:rPr>
              <a:t>menzies</a:t>
            </a:r>
            <a:r>
              <a:rPr kumimoji="0" lang="es-MX" sz="17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Norteamérica</a:t>
            </a: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smtClean="0">
                <a:ln>
                  <a:noFill/>
                </a:ln>
                <a:solidFill>
                  <a:schemeClr val="tx1"/>
                </a:solidFill>
                <a:effectLst/>
                <a:latin typeface="Arial" pitchFamily="34" charset="0"/>
                <a:ea typeface="Calibri" pitchFamily="34" charset="0"/>
                <a:cs typeface="Arial" pitchFamily="34" charset="0"/>
              </a:rPr>
              <a:t>Durabilidad: Moderada</a:t>
            </a: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smtClean="0">
                <a:ln>
                  <a:noFill/>
                </a:ln>
                <a:solidFill>
                  <a:schemeClr val="tx1"/>
                </a:solidFill>
                <a:effectLst/>
                <a:latin typeface="Arial" pitchFamily="34" charset="0"/>
                <a:ea typeface="Calibri" pitchFamily="34" charset="0"/>
                <a:cs typeface="Arial" pitchFamily="34" charset="0"/>
              </a:rPr>
              <a:t>Densidad: 530kg/m2</a:t>
            </a: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Procesabilidad</a:t>
            </a:r>
            <a:r>
              <a:rPr kumimoji="0" lang="es-MX" sz="17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Buena</a:t>
            </a: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Aplicaciones: Mobiliario, construcción, evitar contacto con clavos</a:t>
            </a: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endParaRPr kumimoji="0" lang="es-MX" sz="17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428596" y="487025"/>
            <a:ext cx="8215370" cy="57554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defTabSz="914400" rtl="0" eaLnBrk="1" fontAlgn="base" latinLnBrk="0" hangingPunct="1">
              <a:lnSpc>
                <a:spcPct val="100000"/>
              </a:lnSpc>
              <a:spcBef>
                <a:spcPct val="0"/>
              </a:spcBef>
              <a:spcAft>
                <a:spcPct val="0"/>
              </a:spcAft>
              <a:buClrTx/>
              <a:buSzTx/>
              <a:buFontTx/>
              <a:buNone/>
              <a:tabLst/>
            </a:pPr>
            <a:r>
              <a:rPr kumimoji="0" lang="es-MX" sz="1600" b="1" i="0" u="none" strike="noStrike" cap="none" normalizeH="0" baseline="0" dirty="0" smtClean="0">
                <a:ln>
                  <a:noFill/>
                </a:ln>
                <a:solidFill>
                  <a:schemeClr val="tx1"/>
                </a:solidFill>
                <a:effectLst/>
                <a:latin typeface="Arial" pitchFamily="34" charset="0"/>
                <a:ea typeface="Calibri" pitchFamily="34" charset="0"/>
                <a:cs typeface="Arial" pitchFamily="34" charset="0"/>
              </a:rPr>
              <a:t>PINO (</a:t>
            </a:r>
            <a:r>
              <a:rPr kumimoji="0" lang="es-MX" sz="1600" b="1" i="0" u="none" strike="noStrike" cap="none" normalizeH="0" baseline="0" dirty="0" err="1" smtClean="0">
                <a:ln>
                  <a:noFill/>
                </a:ln>
                <a:solidFill>
                  <a:schemeClr val="tx1"/>
                </a:solidFill>
                <a:effectLst/>
                <a:latin typeface="Arial" pitchFamily="34" charset="0"/>
                <a:ea typeface="Calibri" pitchFamily="34" charset="0"/>
                <a:cs typeface="Arial" pitchFamily="34" charset="0"/>
              </a:rPr>
              <a:t>pinus</a:t>
            </a:r>
            <a:r>
              <a:rPr kumimoji="0" lang="es-MX" sz="16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es-MX" sz="1600" b="1" i="0" u="none" strike="noStrike" cap="none" normalizeH="0" baseline="0" dirty="0" err="1" smtClean="0">
                <a:ln>
                  <a:noFill/>
                </a:ln>
                <a:solidFill>
                  <a:schemeClr val="tx1"/>
                </a:solidFill>
                <a:effectLst/>
                <a:latin typeface="Arial" pitchFamily="34" charset="0"/>
                <a:ea typeface="Calibri" pitchFamily="34" charset="0"/>
                <a:cs typeface="Arial" pitchFamily="34" charset="0"/>
              </a:rPr>
              <a:t>strobus</a:t>
            </a:r>
            <a:r>
              <a:rPr kumimoji="0" lang="es-MX" sz="1600" b="1" i="0" u="none" strike="noStrike" cap="none" normalizeH="0" baseline="0" dirty="0" smtClean="0">
                <a:ln>
                  <a:noFill/>
                </a:ln>
                <a:solidFill>
                  <a:schemeClr val="tx1"/>
                </a:solidFill>
                <a:effectLst/>
                <a:latin typeface="Arial" pitchFamily="34" charset="0"/>
                <a:ea typeface="Calibri" pitchFamily="34" charset="0"/>
                <a:cs typeface="Arial" pitchFamily="34" charset="0"/>
              </a:rPr>
              <a:t>/</a:t>
            </a:r>
            <a:r>
              <a:rPr kumimoji="0" lang="es-MX" sz="1600" b="1" i="0" u="none" strike="noStrike" cap="none" normalizeH="0" baseline="0" dirty="0" err="1" smtClean="0">
                <a:ln>
                  <a:noFill/>
                </a:ln>
                <a:solidFill>
                  <a:schemeClr val="tx1"/>
                </a:solidFill>
                <a:effectLst/>
                <a:latin typeface="Arial" pitchFamily="34" charset="0"/>
                <a:ea typeface="Calibri" pitchFamily="34" charset="0"/>
                <a:cs typeface="Arial" pitchFamily="34" charset="0"/>
              </a:rPr>
              <a:t>palustris</a:t>
            </a:r>
            <a:r>
              <a:rPr kumimoji="0" lang="es-MX" sz="16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Norteamérica</a:t>
            </a:r>
            <a:endParaRPr kumimoji="0" lang="es-MX"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defTabSz="914400" rtl="0" eaLnBrk="0" fontAlgn="base" latinLnBrk="0" hangingPunct="0">
              <a:lnSpc>
                <a:spcPct val="100000"/>
              </a:lnSpc>
              <a:spcBef>
                <a:spcPct val="0"/>
              </a:spcBef>
              <a:spcAft>
                <a:spcPct val="0"/>
              </a:spcAft>
              <a:buClrTx/>
              <a:buSzTx/>
              <a:buFontTx/>
              <a:buNone/>
              <a:tabLst/>
            </a:pPr>
            <a:r>
              <a:rPr kumimoji="0" lang="es-MX"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Durabilidad: Moderada</a:t>
            </a:r>
            <a:endParaRPr kumimoji="0" lang="es-MX"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defTabSz="914400" rtl="0" eaLnBrk="0" fontAlgn="base" latinLnBrk="0" hangingPunct="0">
              <a:lnSpc>
                <a:spcPct val="100000"/>
              </a:lnSpc>
              <a:spcBef>
                <a:spcPct val="0"/>
              </a:spcBef>
              <a:spcAft>
                <a:spcPct val="0"/>
              </a:spcAft>
              <a:buClrTx/>
              <a:buSzTx/>
              <a:buFontTx/>
              <a:buNone/>
              <a:tabLst/>
            </a:pPr>
            <a:r>
              <a:rPr kumimoji="0" lang="es-MX"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Densidad: 420-590kg/m2</a:t>
            </a:r>
            <a:endParaRPr kumimoji="0" lang="es-MX"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defTabSz="914400" rtl="0" eaLnBrk="0" fontAlgn="base" latinLnBrk="0" hangingPunct="0">
              <a:lnSpc>
                <a:spcPct val="100000"/>
              </a:lnSpc>
              <a:spcBef>
                <a:spcPct val="0"/>
              </a:spcBef>
              <a:spcAft>
                <a:spcPct val="0"/>
              </a:spcAft>
              <a:buClrTx/>
              <a:buSzTx/>
              <a:buFontTx/>
              <a:buNone/>
              <a:tabLst/>
            </a:pPr>
            <a:r>
              <a:rPr kumimoji="0" lang="es-MX" sz="16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Procesabilidad</a:t>
            </a:r>
            <a:r>
              <a:rPr kumimoji="0" lang="es-MX"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Buena</a:t>
            </a:r>
            <a:endParaRPr kumimoji="0" lang="es-MX"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defTabSz="914400" rtl="0" eaLnBrk="0" fontAlgn="base" latinLnBrk="0" hangingPunct="0">
              <a:lnSpc>
                <a:spcPct val="100000"/>
              </a:lnSpc>
              <a:spcBef>
                <a:spcPct val="0"/>
              </a:spcBef>
              <a:spcAft>
                <a:spcPct val="0"/>
              </a:spcAft>
              <a:buClrTx/>
              <a:buSzTx/>
              <a:buFontTx/>
              <a:buNone/>
              <a:tabLst/>
            </a:pPr>
            <a:r>
              <a:rPr kumimoji="0" lang="es-MX"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Aplicaciones: Mobiliario, construcción</a:t>
            </a:r>
            <a:endParaRPr kumimoji="0" lang="es-MX"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defTabSz="914400" rtl="0" eaLnBrk="0" fontAlgn="base" latinLnBrk="0" hangingPunct="0">
              <a:lnSpc>
                <a:spcPct val="100000"/>
              </a:lnSpc>
              <a:spcBef>
                <a:spcPct val="0"/>
              </a:spcBef>
              <a:spcAft>
                <a:spcPct val="0"/>
              </a:spcAft>
              <a:buClrTx/>
              <a:buSzTx/>
              <a:buFontTx/>
              <a:buNone/>
              <a:tabLst/>
            </a:pPr>
            <a:endParaRPr kumimoji="0" lang="es-MX" sz="16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449263" defTabSz="914400" rtl="0" eaLnBrk="0" fontAlgn="base" latinLnBrk="0" hangingPunct="0">
              <a:lnSpc>
                <a:spcPct val="100000"/>
              </a:lnSpc>
              <a:spcBef>
                <a:spcPct val="0"/>
              </a:spcBef>
              <a:spcAft>
                <a:spcPct val="0"/>
              </a:spcAft>
              <a:buClrTx/>
              <a:buSzTx/>
              <a:buFontTx/>
              <a:buNone/>
              <a:tabLst/>
            </a:pPr>
            <a:r>
              <a:rPr kumimoji="0" lang="es-MX" sz="1600" b="1" i="0" u="none" strike="noStrike" cap="none" normalizeH="0" baseline="0" dirty="0" smtClean="0">
                <a:ln>
                  <a:noFill/>
                </a:ln>
                <a:solidFill>
                  <a:schemeClr val="tx1"/>
                </a:solidFill>
                <a:effectLst/>
                <a:latin typeface="Arial" pitchFamily="34" charset="0"/>
                <a:ea typeface="Calibri" pitchFamily="34" charset="0"/>
                <a:cs typeface="Arial" pitchFamily="34" charset="0"/>
              </a:rPr>
              <a:t>FRESNO (</a:t>
            </a:r>
            <a:r>
              <a:rPr kumimoji="0" lang="es-MX" sz="1600" b="1" i="0" u="none" strike="noStrike" cap="none" normalizeH="0" baseline="0" dirty="0" err="1" smtClean="0">
                <a:ln>
                  <a:noFill/>
                </a:ln>
                <a:solidFill>
                  <a:schemeClr val="tx1"/>
                </a:solidFill>
                <a:effectLst/>
                <a:latin typeface="Arial" pitchFamily="34" charset="0"/>
                <a:ea typeface="Calibri" pitchFamily="34" charset="0"/>
                <a:cs typeface="Arial" pitchFamily="34" charset="0"/>
              </a:rPr>
              <a:t>fraxinus</a:t>
            </a:r>
            <a:r>
              <a:rPr kumimoji="0" lang="es-MX" sz="16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americana) Norteamérica</a:t>
            </a:r>
            <a:endParaRPr kumimoji="0" lang="es-MX"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defTabSz="914400" rtl="0" eaLnBrk="0" fontAlgn="base" latinLnBrk="0" hangingPunct="0">
              <a:lnSpc>
                <a:spcPct val="100000"/>
              </a:lnSpc>
              <a:spcBef>
                <a:spcPct val="0"/>
              </a:spcBef>
              <a:spcAft>
                <a:spcPct val="0"/>
              </a:spcAft>
              <a:buClrTx/>
              <a:buSzTx/>
              <a:buFontTx/>
              <a:buNone/>
              <a:tabLst/>
            </a:pPr>
            <a:r>
              <a:rPr kumimoji="0" lang="es-MX"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Durabilidad: Poca</a:t>
            </a:r>
            <a:endParaRPr kumimoji="0" lang="es-MX"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defTabSz="914400" rtl="0" eaLnBrk="0" fontAlgn="base" latinLnBrk="0" hangingPunct="0">
              <a:lnSpc>
                <a:spcPct val="100000"/>
              </a:lnSpc>
              <a:spcBef>
                <a:spcPct val="0"/>
              </a:spcBef>
              <a:spcAft>
                <a:spcPct val="0"/>
              </a:spcAft>
              <a:buClrTx/>
              <a:buSzTx/>
              <a:buFontTx/>
              <a:buNone/>
              <a:tabLst/>
            </a:pPr>
            <a:r>
              <a:rPr kumimoji="0" lang="es-MX"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Densidad: 560kg/m2</a:t>
            </a:r>
            <a:endParaRPr kumimoji="0" lang="es-MX"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defTabSz="914400" rtl="0" eaLnBrk="0" fontAlgn="base" latinLnBrk="0" hangingPunct="0">
              <a:lnSpc>
                <a:spcPct val="100000"/>
              </a:lnSpc>
              <a:spcBef>
                <a:spcPct val="0"/>
              </a:spcBef>
              <a:spcAft>
                <a:spcPct val="0"/>
              </a:spcAft>
              <a:buClrTx/>
              <a:buSzTx/>
              <a:buFontTx/>
              <a:buNone/>
              <a:tabLst/>
            </a:pPr>
            <a:r>
              <a:rPr kumimoji="0" lang="es-MX" sz="16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Procesabilidad</a:t>
            </a:r>
            <a:r>
              <a:rPr kumimoji="0" lang="es-MX"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Buena</a:t>
            </a:r>
            <a:endParaRPr kumimoji="0" lang="es-MX"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defTabSz="914400" rtl="0" eaLnBrk="0" fontAlgn="base" latinLnBrk="0" hangingPunct="0">
              <a:lnSpc>
                <a:spcPct val="100000"/>
              </a:lnSpc>
              <a:spcBef>
                <a:spcPct val="0"/>
              </a:spcBef>
              <a:spcAft>
                <a:spcPct val="0"/>
              </a:spcAft>
              <a:buClrTx/>
              <a:buSzTx/>
              <a:buFontTx/>
              <a:buNone/>
              <a:tabLst/>
            </a:pPr>
            <a:r>
              <a:rPr kumimoji="0" lang="es-MX"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Aplicaciones: Mobiliario en especie de baja densidad</a:t>
            </a:r>
            <a:endParaRPr kumimoji="0" lang="es-MX"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defTabSz="914400" rtl="0" eaLnBrk="0" fontAlgn="base" latinLnBrk="0" hangingPunct="0">
              <a:lnSpc>
                <a:spcPct val="100000"/>
              </a:lnSpc>
              <a:spcBef>
                <a:spcPct val="0"/>
              </a:spcBef>
              <a:spcAft>
                <a:spcPct val="0"/>
              </a:spcAft>
              <a:buClrTx/>
              <a:buSzTx/>
              <a:buFontTx/>
              <a:buNone/>
              <a:tabLst/>
            </a:pPr>
            <a:endParaRPr kumimoji="0" lang="es-MX" sz="16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449263" defTabSz="914400" rtl="0" eaLnBrk="0" fontAlgn="base" latinLnBrk="0" hangingPunct="0">
              <a:lnSpc>
                <a:spcPct val="100000"/>
              </a:lnSpc>
              <a:spcBef>
                <a:spcPct val="0"/>
              </a:spcBef>
              <a:spcAft>
                <a:spcPct val="0"/>
              </a:spcAft>
              <a:buClrTx/>
              <a:buSzTx/>
              <a:buFontTx/>
              <a:buNone/>
              <a:tabLst/>
            </a:pPr>
            <a:r>
              <a:rPr kumimoji="0" lang="es-MX" sz="1600" b="1" i="0" u="none" strike="noStrike" cap="none" normalizeH="0" baseline="0" dirty="0" smtClean="0">
                <a:ln>
                  <a:noFill/>
                </a:ln>
                <a:solidFill>
                  <a:schemeClr val="tx1"/>
                </a:solidFill>
                <a:effectLst/>
                <a:latin typeface="Arial" pitchFamily="34" charset="0"/>
                <a:ea typeface="Calibri" pitchFamily="34" charset="0"/>
                <a:cs typeface="Arial" pitchFamily="34" charset="0"/>
              </a:rPr>
              <a:t>CEREZO (</a:t>
            </a:r>
            <a:r>
              <a:rPr kumimoji="0" lang="es-MX" sz="1600" b="1" i="0" u="none" strike="noStrike" cap="none" normalizeH="0" baseline="0" dirty="0" err="1" smtClean="0">
                <a:ln>
                  <a:noFill/>
                </a:ln>
                <a:solidFill>
                  <a:schemeClr val="tx1"/>
                </a:solidFill>
                <a:effectLst/>
                <a:latin typeface="Arial" pitchFamily="34" charset="0"/>
                <a:ea typeface="Calibri" pitchFamily="34" charset="0"/>
                <a:cs typeface="Arial" pitchFamily="34" charset="0"/>
              </a:rPr>
              <a:t>prunus</a:t>
            </a:r>
            <a:r>
              <a:rPr kumimoji="0" lang="es-MX" sz="16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es-MX" sz="1600" b="1" i="0" u="none" strike="noStrike" cap="none" normalizeH="0" baseline="0" dirty="0" err="1" smtClean="0">
                <a:ln>
                  <a:noFill/>
                </a:ln>
                <a:solidFill>
                  <a:schemeClr val="tx1"/>
                </a:solidFill>
                <a:effectLst/>
                <a:latin typeface="Arial" pitchFamily="34" charset="0"/>
                <a:ea typeface="Calibri" pitchFamily="34" charset="0"/>
                <a:cs typeface="Arial" pitchFamily="34" charset="0"/>
              </a:rPr>
              <a:t>serontina</a:t>
            </a:r>
            <a:r>
              <a:rPr kumimoji="0" lang="es-MX" sz="16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Norteamérica</a:t>
            </a:r>
            <a:endParaRPr kumimoji="0" lang="es-MX"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defTabSz="914400" rtl="0" eaLnBrk="0" fontAlgn="base" latinLnBrk="0" hangingPunct="0">
              <a:lnSpc>
                <a:spcPct val="100000"/>
              </a:lnSpc>
              <a:spcBef>
                <a:spcPct val="0"/>
              </a:spcBef>
              <a:spcAft>
                <a:spcPct val="0"/>
              </a:spcAft>
              <a:buClrTx/>
              <a:buSzTx/>
              <a:buFontTx/>
              <a:buNone/>
              <a:tabLst/>
            </a:pPr>
            <a:r>
              <a:rPr kumimoji="0" lang="es-MX"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Durabilidad: Moderada</a:t>
            </a:r>
            <a:endParaRPr kumimoji="0" lang="es-MX"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defTabSz="914400" rtl="0" eaLnBrk="0" fontAlgn="base" latinLnBrk="0" hangingPunct="0">
              <a:lnSpc>
                <a:spcPct val="100000"/>
              </a:lnSpc>
              <a:spcBef>
                <a:spcPct val="0"/>
              </a:spcBef>
              <a:spcAft>
                <a:spcPct val="0"/>
              </a:spcAft>
              <a:buClrTx/>
              <a:buSzTx/>
              <a:buFontTx/>
              <a:buNone/>
              <a:tabLst/>
            </a:pPr>
            <a:r>
              <a:rPr kumimoji="0" lang="es-MX"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Densidad: 580kg/m2</a:t>
            </a:r>
            <a:endParaRPr kumimoji="0" lang="es-MX"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defTabSz="914400" rtl="0" eaLnBrk="0" fontAlgn="base" latinLnBrk="0" hangingPunct="0">
              <a:lnSpc>
                <a:spcPct val="100000"/>
              </a:lnSpc>
              <a:spcBef>
                <a:spcPct val="0"/>
              </a:spcBef>
              <a:spcAft>
                <a:spcPct val="0"/>
              </a:spcAft>
              <a:buClrTx/>
              <a:buSzTx/>
              <a:buFontTx/>
              <a:buNone/>
              <a:tabLst/>
            </a:pPr>
            <a:r>
              <a:rPr kumimoji="0" lang="es-MX" sz="16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Procesabilidad</a:t>
            </a:r>
            <a:r>
              <a:rPr kumimoji="0" lang="es-MX"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Buena</a:t>
            </a:r>
            <a:endParaRPr kumimoji="0" lang="es-MX"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defTabSz="914400" rtl="0" eaLnBrk="0" fontAlgn="base" latinLnBrk="0" hangingPunct="0">
              <a:lnSpc>
                <a:spcPct val="100000"/>
              </a:lnSpc>
              <a:spcBef>
                <a:spcPct val="0"/>
              </a:spcBef>
              <a:spcAft>
                <a:spcPct val="0"/>
              </a:spcAft>
              <a:buClrTx/>
              <a:buSzTx/>
              <a:buFontTx/>
              <a:buNone/>
              <a:tabLst/>
            </a:pPr>
            <a:r>
              <a:rPr kumimoji="0" lang="es-MX"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Aplicaciones: Mobiliario, se ennegrece sino se cubre con anti-UV</a:t>
            </a:r>
          </a:p>
          <a:p>
            <a:pPr marL="0" marR="0" lvl="0" indent="449263" defTabSz="914400" rtl="0" eaLnBrk="0" fontAlgn="base" latinLnBrk="0" hangingPunct="0">
              <a:lnSpc>
                <a:spcPct val="100000"/>
              </a:lnSpc>
              <a:spcBef>
                <a:spcPct val="0"/>
              </a:spcBef>
              <a:spcAft>
                <a:spcPct val="0"/>
              </a:spcAft>
              <a:buClrTx/>
              <a:buSzTx/>
              <a:buFontTx/>
              <a:buNone/>
              <a:tabLst/>
            </a:pPr>
            <a:endParaRPr lang="es-MX" sz="1600" dirty="0">
              <a:latin typeface="Arial" pitchFamily="34" charset="0"/>
              <a:ea typeface="Calibri" pitchFamily="34" charset="0"/>
              <a:cs typeface="Arial" pitchFamily="34" charset="0"/>
            </a:endParaRPr>
          </a:p>
          <a:p>
            <a:r>
              <a:rPr lang="es-MX" sz="1600" b="1" dirty="0">
                <a:latin typeface="Arial" pitchFamily="34" charset="0"/>
                <a:cs typeface="Arial" pitchFamily="34" charset="0"/>
              </a:rPr>
              <a:t> </a:t>
            </a:r>
            <a:r>
              <a:rPr lang="es-MX" sz="1600" b="1" dirty="0" smtClean="0">
                <a:latin typeface="Arial" pitchFamily="34" charset="0"/>
                <a:cs typeface="Arial" pitchFamily="34" charset="0"/>
              </a:rPr>
              <a:t>        EBANO </a:t>
            </a:r>
            <a:r>
              <a:rPr lang="es-MX" sz="1600" b="1" dirty="0">
                <a:latin typeface="Arial" pitchFamily="34" charset="0"/>
                <a:cs typeface="Arial" pitchFamily="34" charset="0"/>
              </a:rPr>
              <a:t>(</a:t>
            </a:r>
            <a:r>
              <a:rPr lang="es-MX" sz="1600" b="1" dirty="0" err="1">
                <a:latin typeface="Arial" pitchFamily="34" charset="0"/>
                <a:cs typeface="Arial" pitchFamily="34" charset="0"/>
              </a:rPr>
              <a:t>diospyros</a:t>
            </a:r>
            <a:r>
              <a:rPr lang="es-MX" sz="1600" b="1" dirty="0">
                <a:latin typeface="Arial" pitchFamily="34" charset="0"/>
                <a:cs typeface="Arial" pitchFamily="34" charset="0"/>
              </a:rPr>
              <a:t> </a:t>
            </a:r>
            <a:r>
              <a:rPr lang="es-MX" sz="1600" b="1" dirty="0" err="1">
                <a:latin typeface="Arial" pitchFamily="34" charset="0"/>
                <a:cs typeface="Arial" pitchFamily="34" charset="0"/>
              </a:rPr>
              <a:t>ebenum</a:t>
            </a:r>
            <a:r>
              <a:rPr lang="es-MX" sz="1600" b="1" dirty="0">
                <a:latin typeface="Arial" pitchFamily="34" charset="0"/>
                <a:cs typeface="Arial" pitchFamily="34" charset="0"/>
              </a:rPr>
              <a:t>) África</a:t>
            </a:r>
            <a:endParaRPr lang="es-MX" sz="1600" dirty="0">
              <a:latin typeface="Arial" pitchFamily="34" charset="0"/>
              <a:cs typeface="Arial" pitchFamily="34" charset="0"/>
            </a:endParaRPr>
          </a:p>
          <a:p>
            <a:r>
              <a:rPr lang="es-MX" sz="1600" dirty="0" smtClean="0">
                <a:latin typeface="Arial" pitchFamily="34" charset="0"/>
                <a:cs typeface="Arial" pitchFamily="34" charset="0"/>
              </a:rPr>
              <a:t>         Durabilidad</a:t>
            </a:r>
            <a:r>
              <a:rPr lang="es-MX" sz="1600" dirty="0">
                <a:latin typeface="Arial" pitchFamily="34" charset="0"/>
                <a:cs typeface="Arial" pitchFamily="34" charset="0"/>
              </a:rPr>
              <a:t>: Alta</a:t>
            </a:r>
          </a:p>
          <a:p>
            <a:r>
              <a:rPr lang="es-MX" sz="1600" dirty="0" smtClean="0">
                <a:latin typeface="Arial" pitchFamily="34" charset="0"/>
                <a:cs typeface="Arial" pitchFamily="34" charset="0"/>
              </a:rPr>
              <a:t>         Densidad</a:t>
            </a:r>
            <a:r>
              <a:rPr lang="es-MX" sz="1600" dirty="0">
                <a:latin typeface="Arial" pitchFamily="34" charset="0"/>
                <a:cs typeface="Arial" pitchFamily="34" charset="0"/>
              </a:rPr>
              <a:t>: 1000kg/m2</a:t>
            </a:r>
          </a:p>
          <a:p>
            <a:r>
              <a:rPr lang="es-MX" sz="1600" dirty="0" smtClean="0">
                <a:latin typeface="Arial" pitchFamily="34" charset="0"/>
                <a:cs typeface="Arial" pitchFamily="34" charset="0"/>
              </a:rPr>
              <a:t>         </a:t>
            </a:r>
            <a:r>
              <a:rPr lang="es-MX" sz="1600" dirty="0" err="1" smtClean="0">
                <a:latin typeface="Arial" pitchFamily="34" charset="0"/>
                <a:cs typeface="Arial" pitchFamily="34" charset="0"/>
              </a:rPr>
              <a:t>Procesabilidad</a:t>
            </a:r>
            <a:r>
              <a:rPr lang="es-MX" sz="1600" dirty="0">
                <a:latin typeface="Arial" pitchFamily="34" charset="0"/>
                <a:cs typeface="Arial" pitchFamily="34" charset="0"/>
              </a:rPr>
              <a:t>: Difícil</a:t>
            </a:r>
          </a:p>
          <a:p>
            <a:r>
              <a:rPr lang="es-MX" sz="1600" dirty="0" smtClean="0">
                <a:latin typeface="Arial" pitchFamily="34" charset="0"/>
                <a:cs typeface="Arial" pitchFamily="34" charset="0"/>
              </a:rPr>
              <a:t>         Aplicaciones</a:t>
            </a:r>
            <a:r>
              <a:rPr lang="es-MX" sz="1600" dirty="0">
                <a:latin typeface="Arial" pitchFamily="34" charset="0"/>
                <a:cs typeface="Arial" pitchFamily="34" charset="0"/>
              </a:rPr>
              <a:t>: Pequeñas piezas </a:t>
            </a:r>
            <a:r>
              <a:rPr lang="es-MX" sz="1600" dirty="0" smtClean="0">
                <a:latin typeface="Arial" pitchFamily="34" charset="0"/>
                <a:cs typeface="Arial" pitchFamily="34" charset="0"/>
              </a:rPr>
              <a:t>decorativas</a:t>
            </a:r>
            <a:endParaRPr kumimoji="0" lang="es-MX"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500034" y="428604"/>
            <a:ext cx="8215370" cy="453970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 defTabSz="914400" rtl="0" eaLnBrk="1" fontAlgn="base" latinLnBrk="0" hangingPunct="1">
              <a:lnSpc>
                <a:spcPct val="100000"/>
              </a:lnSpc>
              <a:spcBef>
                <a:spcPct val="0"/>
              </a:spcBef>
              <a:spcAft>
                <a:spcPct val="0"/>
              </a:spcAft>
              <a:buClrTx/>
              <a:buSzTx/>
              <a:buFontTx/>
              <a:buNone/>
              <a:tabLst/>
            </a:pPr>
            <a:r>
              <a:rPr kumimoji="0" lang="es-MX" sz="1700" b="1" i="0" u="none" strike="noStrike" cap="none" normalizeH="0" baseline="0" dirty="0" smtClean="0">
                <a:ln>
                  <a:noFill/>
                </a:ln>
                <a:solidFill>
                  <a:schemeClr val="tx1"/>
                </a:solidFill>
                <a:effectLst/>
                <a:latin typeface="Arial" pitchFamily="34" charset="0"/>
                <a:ea typeface="Calibri" pitchFamily="34" charset="0"/>
                <a:cs typeface="Arial" pitchFamily="34" charset="0"/>
              </a:rPr>
              <a:t>HAYAS (</a:t>
            </a:r>
            <a:r>
              <a:rPr kumimoji="0" lang="es-MX" sz="1700" b="1" i="0" u="none" strike="noStrike" cap="none" normalizeH="0" baseline="0" dirty="0" err="1" smtClean="0">
                <a:ln>
                  <a:noFill/>
                </a:ln>
                <a:solidFill>
                  <a:schemeClr val="tx1"/>
                </a:solidFill>
                <a:effectLst/>
                <a:latin typeface="Arial" pitchFamily="34" charset="0"/>
                <a:ea typeface="Calibri" pitchFamily="34" charset="0"/>
                <a:cs typeface="Arial" pitchFamily="34" charset="0"/>
              </a:rPr>
              <a:t>faga</a:t>
            </a:r>
            <a:r>
              <a:rPr kumimoji="0" lang="es-MX" sz="17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es-MX" sz="1700" b="1" i="0" u="none" strike="noStrike" cap="none" normalizeH="0" baseline="0" dirty="0" err="1" smtClean="0">
                <a:ln>
                  <a:noFill/>
                </a:ln>
                <a:solidFill>
                  <a:schemeClr val="tx1"/>
                </a:solidFill>
                <a:effectLst/>
                <a:latin typeface="Arial" pitchFamily="34" charset="0"/>
                <a:ea typeface="Calibri" pitchFamily="34" charset="0"/>
                <a:cs typeface="Arial" pitchFamily="34" charset="0"/>
              </a:rPr>
              <a:t>silvatica</a:t>
            </a:r>
            <a:r>
              <a:rPr kumimoji="0" lang="es-MX" sz="17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Europa</a:t>
            </a: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smtClean="0">
                <a:ln>
                  <a:noFill/>
                </a:ln>
                <a:solidFill>
                  <a:schemeClr val="tx1"/>
                </a:solidFill>
                <a:effectLst/>
                <a:latin typeface="Arial" pitchFamily="34" charset="0"/>
                <a:ea typeface="Calibri" pitchFamily="34" charset="0"/>
                <a:cs typeface="Arial" pitchFamily="34" charset="0"/>
              </a:rPr>
              <a:t>Durabilidad: Poca</a:t>
            </a: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smtClean="0">
                <a:ln>
                  <a:noFill/>
                </a:ln>
                <a:solidFill>
                  <a:schemeClr val="tx1"/>
                </a:solidFill>
                <a:effectLst/>
                <a:latin typeface="Arial" pitchFamily="34" charset="0"/>
                <a:ea typeface="Calibri" pitchFamily="34" charset="0"/>
                <a:cs typeface="Arial" pitchFamily="34" charset="0"/>
              </a:rPr>
              <a:t>Densidad: 720kg/m2</a:t>
            </a: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Procesabilidad</a:t>
            </a:r>
            <a:r>
              <a:rPr kumimoji="0" lang="es-MX" sz="17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Buena</a:t>
            </a: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Aplicaciones: Mobiliario, pisos</a:t>
            </a: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endParaRPr kumimoji="0" lang="es-MX" sz="17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es-MX" sz="1700" b="1" i="0" u="none" strike="noStrike" cap="none" normalizeH="0" baseline="0" dirty="0" smtClean="0">
                <a:ln>
                  <a:noFill/>
                </a:ln>
                <a:solidFill>
                  <a:schemeClr val="tx1"/>
                </a:solidFill>
                <a:effectLst/>
                <a:latin typeface="Arial" pitchFamily="34" charset="0"/>
                <a:ea typeface="Calibri" pitchFamily="34" charset="0"/>
                <a:cs typeface="Arial" pitchFamily="34" charset="0"/>
              </a:rPr>
              <a:t>MAPLE (</a:t>
            </a:r>
            <a:r>
              <a:rPr kumimoji="0" lang="es-MX" sz="1700" b="1" i="0" u="none" strike="noStrike" cap="none" normalizeH="0" baseline="0" dirty="0" err="1" smtClean="0">
                <a:ln>
                  <a:noFill/>
                </a:ln>
                <a:solidFill>
                  <a:schemeClr val="tx1"/>
                </a:solidFill>
                <a:effectLst/>
                <a:latin typeface="Arial" pitchFamily="34" charset="0"/>
                <a:ea typeface="Calibri" pitchFamily="34" charset="0"/>
                <a:cs typeface="Arial" pitchFamily="34" charset="0"/>
              </a:rPr>
              <a:t>acer</a:t>
            </a:r>
            <a:r>
              <a:rPr kumimoji="0" lang="es-MX" sz="17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es-MX" sz="1700" b="1" i="0" u="none" strike="noStrike" cap="none" normalizeH="0" baseline="0" dirty="0" err="1" smtClean="0">
                <a:ln>
                  <a:noFill/>
                </a:ln>
                <a:solidFill>
                  <a:schemeClr val="tx1"/>
                </a:solidFill>
                <a:effectLst/>
                <a:latin typeface="Arial" pitchFamily="34" charset="0"/>
                <a:ea typeface="Calibri" pitchFamily="34" charset="0"/>
                <a:cs typeface="Arial" pitchFamily="34" charset="0"/>
              </a:rPr>
              <a:t>sacobarinum</a:t>
            </a:r>
            <a:r>
              <a:rPr kumimoji="0" lang="es-MX" sz="17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Norteamérica</a:t>
            </a: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smtClean="0">
                <a:ln>
                  <a:noFill/>
                </a:ln>
                <a:solidFill>
                  <a:schemeClr val="tx1"/>
                </a:solidFill>
                <a:effectLst/>
                <a:latin typeface="Arial" pitchFamily="34" charset="0"/>
                <a:ea typeface="Calibri" pitchFamily="34" charset="0"/>
                <a:cs typeface="Arial" pitchFamily="34" charset="0"/>
              </a:rPr>
              <a:t>Durabilidad: Poca</a:t>
            </a: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smtClean="0">
                <a:ln>
                  <a:noFill/>
                </a:ln>
                <a:solidFill>
                  <a:schemeClr val="tx1"/>
                </a:solidFill>
                <a:effectLst/>
                <a:latin typeface="Arial" pitchFamily="34" charset="0"/>
                <a:ea typeface="Calibri" pitchFamily="34" charset="0"/>
                <a:cs typeface="Arial" pitchFamily="34" charset="0"/>
              </a:rPr>
              <a:t>Densidad: 550kg/m2</a:t>
            </a: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Procesabilidad</a:t>
            </a:r>
            <a:r>
              <a:rPr kumimoji="0" lang="es-MX" sz="17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Media</a:t>
            </a: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Aplicaciones: Mobiliario, resistente a la abrasión</a:t>
            </a: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endParaRPr kumimoji="0" lang="es-MX" sz="17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es-MX" sz="1700" b="1" i="0" u="none" strike="noStrike" cap="none" normalizeH="0" baseline="0" dirty="0" smtClean="0">
                <a:ln>
                  <a:noFill/>
                </a:ln>
                <a:solidFill>
                  <a:schemeClr val="tx1"/>
                </a:solidFill>
                <a:effectLst/>
                <a:latin typeface="Arial" pitchFamily="34" charset="0"/>
                <a:ea typeface="Calibri" pitchFamily="34" charset="0"/>
                <a:cs typeface="Arial" pitchFamily="34" charset="0"/>
              </a:rPr>
              <a:t>NOGAL (</a:t>
            </a:r>
            <a:r>
              <a:rPr kumimoji="0" lang="es-MX" sz="1700" b="1" i="0" u="none" strike="noStrike" cap="none" normalizeH="0" baseline="0" dirty="0" err="1" smtClean="0">
                <a:ln>
                  <a:noFill/>
                </a:ln>
                <a:solidFill>
                  <a:schemeClr val="tx1"/>
                </a:solidFill>
                <a:effectLst/>
                <a:latin typeface="Arial" pitchFamily="34" charset="0"/>
                <a:ea typeface="Calibri" pitchFamily="34" charset="0"/>
                <a:cs typeface="Arial" pitchFamily="34" charset="0"/>
              </a:rPr>
              <a:t>juglans</a:t>
            </a:r>
            <a:r>
              <a:rPr kumimoji="0" lang="es-MX" sz="17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es-MX" sz="1700" b="1" i="0" u="none" strike="noStrike" cap="none" normalizeH="0" baseline="0" dirty="0" err="1" smtClean="0">
                <a:ln>
                  <a:noFill/>
                </a:ln>
                <a:solidFill>
                  <a:schemeClr val="tx1"/>
                </a:solidFill>
                <a:effectLst/>
                <a:latin typeface="Arial" pitchFamily="34" charset="0"/>
                <a:ea typeface="Calibri" pitchFamily="34" charset="0"/>
                <a:cs typeface="Arial" pitchFamily="34" charset="0"/>
              </a:rPr>
              <a:t>nigra</a:t>
            </a:r>
            <a:r>
              <a:rPr kumimoji="0" lang="es-MX" sz="17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Norteamérica</a:t>
            </a: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smtClean="0">
                <a:ln>
                  <a:noFill/>
                </a:ln>
                <a:solidFill>
                  <a:schemeClr val="tx1"/>
                </a:solidFill>
                <a:effectLst/>
                <a:latin typeface="Arial" pitchFamily="34" charset="0"/>
                <a:ea typeface="Calibri" pitchFamily="34" charset="0"/>
                <a:cs typeface="Arial" pitchFamily="34" charset="0"/>
              </a:rPr>
              <a:t>Durabilidad: Moderada</a:t>
            </a: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smtClean="0">
                <a:ln>
                  <a:noFill/>
                </a:ln>
                <a:solidFill>
                  <a:schemeClr val="tx1"/>
                </a:solidFill>
                <a:effectLst/>
                <a:latin typeface="Arial" pitchFamily="34" charset="0"/>
                <a:ea typeface="Calibri" pitchFamily="34" charset="0"/>
                <a:cs typeface="Arial" pitchFamily="34" charset="0"/>
              </a:rPr>
              <a:t>Densidad: 560kg/m2</a:t>
            </a: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Procesabilidad</a:t>
            </a:r>
            <a:r>
              <a:rPr kumimoji="0" lang="es-MX" sz="17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Buena</a:t>
            </a: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Aplicaciones: Mobiliario, tallas</a:t>
            </a: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785786" y="428604"/>
            <a:ext cx="3357586" cy="21852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MX" sz="1700" b="1" i="0" u="none" strike="noStrike" cap="none" normalizeH="0" baseline="0" dirty="0" smtClean="0">
                <a:ln>
                  <a:noFill/>
                </a:ln>
                <a:solidFill>
                  <a:schemeClr val="tx1"/>
                </a:solidFill>
                <a:effectLst/>
                <a:latin typeface="Arial" pitchFamily="34" charset="0"/>
                <a:ea typeface="Calibri" pitchFamily="34" charset="0"/>
                <a:cs typeface="Arial" pitchFamily="34" charset="0"/>
              </a:rPr>
              <a:t>TRIPLAY</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smtClean="0">
                <a:ln>
                  <a:noFill/>
                </a:ln>
                <a:solidFill>
                  <a:schemeClr val="tx1"/>
                </a:solidFill>
                <a:effectLst/>
                <a:latin typeface="Arial" pitchFamily="34" charset="0"/>
                <a:ea typeface="Calibri" pitchFamily="34" charset="0"/>
                <a:cs typeface="Arial" pitchFamily="34" charset="0"/>
              </a:rPr>
              <a:t>Interior: Formado a base de chapas de madera, de pino en capas impares (3,5,7,9 capas) con hilo encontrado en cada capa pegado con resina urea-</a:t>
            </a:r>
            <a:r>
              <a:rPr kumimoji="0" lang="es-MX" sz="17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formaldeido</a:t>
            </a:r>
            <a:r>
              <a:rPr kumimoji="0" lang="es-MX" sz="17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t>
            </a: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il_fi" descr="http://mx.all.biz/img/mx/catalog/19601.jpeg"/>
          <p:cNvPicPr/>
          <p:nvPr/>
        </p:nvPicPr>
        <p:blipFill>
          <a:blip r:embed="rId2"/>
          <a:srcRect/>
          <a:stretch>
            <a:fillRect/>
          </a:stretch>
        </p:blipFill>
        <p:spPr bwMode="auto">
          <a:xfrm>
            <a:off x="4572000" y="428604"/>
            <a:ext cx="3071834" cy="2428892"/>
          </a:xfrm>
          <a:prstGeom prst="rect">
            <a:avLst/>
          </a:prstGeom>
          <a:noFill/>
          <a:ln w="9525">
            <a:noFill/>
            <a:miter lim="800000"/>
            <a:headEnd/>
            <a:tailEnd/>
          </a:ln>
        </p:spPr>
      </p:pic>
      <p:sp>
        <p:nvSpPr>
          <p:cNvPr id="20482" name="Rectangle 2"/>
          <p:cNvSpPr>
            <a:spLocks noChangeArrowheads="1"/>
          </p:cNvSpPr>
          <p:nvPr/>
        </p:nvSpPr>
        <p:spPr bwMode="auto">
          <a:xfrm>
            <a:off x="857224" y="3357562"/>
            <a:ext cx="3429024" cy="270843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MX" sz="1700" b="1" i="0" u="none" strike="noStrike" cap="none" normalizeH="0" baseline="0" dirty="0" smtClean="0">
                <a:ln>
                  <a:noFill/>
                </a:ln>
                <a:solidFill>
                  <a:schemeClr val="tx1"/>
                </a:solidFill>
                <a:effectLst/>
                <a:latin typeface="Arial" pitchFamily="34" charset="0"/>
                <a:ea typeface="Calibri" pitchFamily="34" charset="0"/>
                <a:cs typeface="Arial" pitchFamily="34" charset="0"/>
              </a:rPr>
              <a:t>CIMBRA O EXTERIOR</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smtClean="0">
                <a:ln>
                  <a:noFill/>
                </a:ln>
                <a:solidFill>
                  <a:schemeClr val="tx1"/>
                </a:solidFill>
                <a:effectLst/>
                <a:latin typeface="Arial" pitchFamily="34" charset="0"/>
                <a:ea typeface="Calibri" pitchFamily="34" charset="0"/>
                <a:cs typeface="Arial" pitchFamily="34" charset="0"/>
              </a:rPr>
              <a:t>Formado igual que el </a:t>
            </a:r>
            <a:r>
              <a:rPr kumimoji="0" lang="es-MX" sz="17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triplay</a:t>
            </a:r>
            <a:r>
              <a:rPr kumimoji="0" lang="es-MX" sz="17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interior pero pegado con resina </a:t>
            </a:r>
            <a:r>
              <a:rPr kumimoji="0" lang="es-MX" sz="17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fenólica</a:t>
            </a:r>
            <a:r>
              <a:rPr kumimoji="0" lang="es-MX" sz="17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Este </a:t>
            </a:r>
            <a:r>
              <a:rPr kumimoji="0" lang="es-MX" sz="17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triplay</a:t>
            </a:r>
            <a:r>
              <a:rPr kumimoji="0" lang="es-MX" sz="17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tiene características de resistencia al agua en exposiciones temporales, no en contacto directo por inmersión (</a:t>
            </a:r>
            <a:r>
              <a:rPr kumimoji="0" lang="es-MX" sz="17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triplay</a:t>
            </a:r>
            <a:r>
              <a:rPr kumimoji="0" lang="es-MX" sz="17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marino).</a:t>
            </a: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p:txBody>
      </p:sp>
      <p:pic>
        <p:nvPicPr>
          <p:cNvPr id="5" name="il_fi" descr="http://www.reser.com.mx/MaderaCimbra.jpg"/>
          <p:cNvPicPr/>
          <p:nvPr/>
        </p:nvPicPr>
        <p:blipFill>
          <a:blip r:embed="rId3"/>
          <a:srcRect/>
          <a:stretch>
            <a:fillRect/>
          </a:stretch>
        </p:blipFill>
        <p:spPr bwMode="auto">
          <a:xfrm>
            <a:off x="4643438" y="3214686"/>
            <a:ext cx="3786214" cy="293609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500034" y="571480"/>
            <a:ext cx="3357586" cy="166199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MX" sz="1700" b="1" i="0" u="none" strike="noStrike" cap="none" normalizeH="0" baseline="0" dirty="0" smtClean="0">
                <a:ln>
                  <a:noFill/>
                </a:ln>
                <a:solidFill>
                  <a:schemeClr val="tx1"/>
                </a:solidFill>
                <a:effectLst/>
                <a:latin typeface="Arial" pitchFamily="34" charset="0"/>
                <a:ea typeface="Calibri" pitchFamily="34" charset="0"/>
                <a:cs typeface="Arial" pitchFamily="34" charset="0"/>
              </a:rPr>
              <a:t>LISTONADO O CORAZÓN DE MADERA</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smtClean="0">
                <a:ln>
                  <a:noFill/>
                </a:ln>
                <a:solidFill>
                  <a:schemeClr val="tx1"/>
                </a:solidFill>
                <a:effectLst/>
                <a:latin typeface="Arial" pitchFamily="34" charset="0"/>
                <a:ea typeface="Calibri" pitchFamily="34" charset="0"/>
                <a:cs typeface="Arial" pitchFamily="34" charset="0"/>
              </a:rPr>
              <a:t>Formado por una combinación de chapas y un alma de madera sólida en capas impares.</a:t>
            </a: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il_fi" descr="http://www.cercosypuertascano.es/images/puertas_alistonadas/seccion_alistonada_p.jpg"/>
          <p:cNvPicPr/>
          <p:nvPr/>
        </p:nvPicPr>
        <p:blipFill>
          <a:blip r:embed="rId2"/>
          <a:srcRect/>
          <a:stretch>
            <a:fillRect/>
          </a:stretch>
        </p:blipFill>
        <p:spPr bwMode="auto">
          <a:xfrm>
            <a:off x="4000496" y="714356"/>
            <a:ext cx="2093728" cy="1323975"/>
          </a:xfrm>
          <a:prstGeom prst="rect">
            <a:avLst/>
          </a:prstGeom>
          <a:noFill/>
          <a:ln w="9525">
            <a:noFill/>
            <a:miter lim="800000"/>
            <a:headEnd/>
            <a:tailEnd/>
          </a:ln>
        </p:spPr>
      </p:pic>
      <p:pic>
        <p:nvPicPr>
          <p:cNvPr id="4" name="il_fi" descr="http://www.escalerasyuste.es/img/alistonado.jpg"/>
          <p:cNvPicPr/>
          <p:nvPr/>
        </p:nvPicPr>
        <p:blipFill>
          <a:blip r:embed="rId3" cstate="print"/>
          <a:srcRect/>
          <a:stretch>
            <a:fillRect/>
          </a:stretch>
        </p:blipFill>
        <p:spPr bwMode="auto">
          <a:xfrm>
            <a:off x="6286512" y="357166"/>
            <a:ext cx="2333625" cy="1714500"/>
          </a:xfrm>
          <a:prstGeom prst="rect">
            <a:avLst/>
          </a:prstGeom>
          <a:noFill/>
          <a:ln w="9525">
            <a:noFill/>
            <a:miter lim="800000"/>
            <a:headEnd/>
            <a:tailEnd/>
          </a:ln>
        </p:spPr>
      </p:pic>
      <p:sp>
        <p:nvSpPr>
          <p:cNvPr id="21506" name="Rectangle 2"/>
          <p:cNvSpPr>
            <a:spLocks noChangeArrowheads="1"/>
          </p:cNvSpPr>
          <p:nvPr/>
        </p:nvSpPr>
        <p:spPr bwMode="auto">
          <a:xfrm>
            <a:off x="4143372" y="3214686"/>
            <a:ext cx="3857620" cy="21852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MX" sz="1700" b="1" i="0" u="none" strike="noStrike" cap="none" normalizeH="0" baseline="0" dirty="0" smtClean="0">
                <a:ln>
                  <a:noFill/>
                </a:ln>
                <a:solidFill>
                  <a:schemeClr val="tx1"/>
                </a:solidFill>
                <a:effectLst/>
                <a:latin typeface="Arial" pitchFamily="34" charset="0"/>
                <a:ea typeface="Calibri" pitchFamily="34" charset="0"/>
                <a:cs typeface="Arial" pitchFamily="34" charset="0"/>
              </a:rPr>
              <a:t>ENCHAPADO</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smtClean="0">
                <a:ln>
                  <a:noFill/>
                </a:ln>
                <a:solidFill>
                  <a:schemeClr val="tx1"/>
                </a:solidFill>
                <a:effectLst/>
                <a:latin typeface="Arial" pitchFamily="34" charset="0"/>
                <a:ea typeface="Calibri" pitchFamily="34" charset="0"/>
                <a:cs typeface="Arial" pitchFamily="34" charset="0"/>
              </a:rPr>
              <a:t>En </a:t>
            </a:r>
            <a:r>
              <a:rPr kumimoji="0" lang="es-MX" sz="17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Okoume</a:t>
            </a:r>
            <a:r>
              <a:rPr kumimoji="0" lang="es-MX" sz="17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Encino o Maple: Formado con capas de pino en los interiores y chapas de </a:t>
            </a:r>
            <a:r>
              <a:rPr kumimoji="0" lang="es-MX" sz="17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Okoume</a:t>
            </a:r>
            <a:r>
              <a:rPr kumimoji="0" lang="es-MX" sz="17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Encino, Maple, etc. En la capa superior y posterior.</a:t>
            </a: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sz="1700" b="0" i="0" u="none" strike="noStrike" cap="none" normalizeH="0" baseline="0" dirty="0" smtClean="0">
                <a:ln>
                  <a:noFill/>
                </a:ln>
                <a:solidFill>
                  <a:schemeClr val="tx1"/>
                </a:solidFill>
                <a:effectLst/>
                <a:latin typeface="Arial" pitchFamily="34" charset="0"/>
                <a:ea typeface="Calibri" pitchFamily="34" charset="0"/>
                <a:cs typeface="Arial" pitchFamily="34" charset="0"/>
              </a:rPr>
              <a:t>Espesores: 6,9,12,15 y 18</a:t>
            </a:r>
            <a:endParaRPr kumimoji="0" lang="es-MX" sz="1700" b="0" i="0" u="none" strike="noStrike" cap="none" normalizeH="0" baseline="0" dirty="0" smtClean="0">
              <a:ln>
                <a:noFill/>
              </a:ln>
              <a:solidFill>
                <a:schemeClr val="tx1"/>
              </a:solidFill>
              <a:effectLst/>
              <a:latin typeface="Arial" pitchFamily="34" charset="0"/>
              <a:cs typeface="Arial" pitchFamily="34" charset="0"/>
            </a:endParaRPr>
          </a:p>
        </p:txBody>
      </p:sp>
      <p:pic>
        <p:nvPicPr>
          <p:cNvPr id="6" name="il_fi" descr="http://www.hotfrog.com.mx/Uploads/PressReleases/PUERTAS-DE-MADERA-ECHAPADA-15916_image.jpg"/>
          <p:cNvPicPr/>
          <p:nvPr/>
        </p:nvPicPr>
        <p:blipFill>
          <a:blip r:embed="rId4"/>
          <a:srcRect/>
          <a:stretch>
            <a:fillRect/>
          </a:stretch>
        </p:blipFill>
        <p:spPr bwMode="auto">
          <a:xfrm>
            <a:off x="1357290" y="3071810"/>
            <a:ext cx="1357322" cy="307544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TotalTime>
  <Words>1736</Words>
  <Application>Microsoft Office PowerPoint</Application>
  <PresentationFormat>Presentación en pantalla (4:3)</PresentationFormat>
  <Paragraphs>135</Paragraphs>
  <Slides>15</Slides>
  <Notes>0</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Tema de Office</vt:lpstr>
      <vt:lpstr>TIPOS DE MADERA EN MEXICO</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vector>
  </TitlesOfParts>
  <Company>End User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TIPOS DE MADERA EN MEXICO</dc:title>
  <dc:creator>End User</dc:creator>
  <cp:lastModifiedBy>End User</cp:lastModifiedBy>
  <cp:revision>20</cp:revision>
  <dcterms:created xsi:type="dcterms:W3CDTF">2011-07-04T18:07:59Z</dcterms:created>
  <dcterms:modified xsi:type="dcterms:W3CDTF">2011-07-04T18:47:49Z</dcterms:modified>
</cp:coreProperties>
</file>